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73"/>
  </p:notesMasterIdLst>
  <p:sldIdLst>
    <p:sldId id="256" r:id="rId2"/>
    <p:sldId id="258" r:id="rId3"/>
    <p:sldId id="257" r:id="rId4"/>
    <p:sldId id="259" r:id="rId5"/>
    <p:sldId id="261" r:id="rId6"/>
    <p:sldId id="260" r:id="rId7"/>
    <p:sldId id="262" r:id="rId8"/>
    <p:sldId id="264" r:id="rId9"/>
    <p:sldId id="263" r:id="rId10"/>
    <p:sldId id="266" r:id="rId11"/>
    <p:sldId id="267" r:id="rId12"/>
    <p:sldId id="268" r:id="rId13"/>
    <p:sldId id="269" r:id="rId14"/>
    <p:sldId id="270" r:id="rId15"/>
    <p:sldId id="271" r:id="rId16"/>
    <p:sldId id="272" r:id="rId17"/>
    <p:sldId id="279" r:id="rId18"/>
    <p:sldId id="280" r:id="rId19"/>
    <p:sldId id="281" r:id="rId20"/>
    <p:sldId id="273" r:id="rId21"/>
    <p:sldId id="274" r:id="rId22"/>
    <p:sldId id="276" r:id="rId23"/>
    <p:sldId id="277" r:id="rId24"/>
    <p:sldId id="278"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5" r:id="rId38"/>
    <p:sldId id="296" r:id="rId39"/>
    <p:sldId id="297" r:id="rId40"/>
    <p:sldId id="298" r:id="rId41"/>
    <p:sldId id="300" r:id="rId42"/>
    <p:sldId id="299"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2T20:54:55.113"/>
    </inkml:context>
    <inkml:brush xml:id="br0">
      <inkml:brushProperty name="width" value="0.05" units="cm"/>
      <inkml:brushProperty name="height" value="0.05" units="cm"/>
      <inkml:brushProperty name="color" value="#33CCFF"/>
    </inkml:brush>
  </inkml:definitions>
  <inkml:trace contextRef="#ctx0" brushRef="#br0">2021 708 24575,'-2'0'0,"-28"1"0,0-1 0,0-2 0,0-1 0,-58-14 0,50 7 0,0 2 0,0 1 0,-1 3 0,0 0 0,-44 3 0,-158-15 0,154 8 0,-13-2 0,-127-7 0,189 16 0,-1 2 0,0 2 0,-69 15 0,66-9 0,1 2 0,0 2 0,1 1 0,-45 25 0,31-7 0,2 3 0,1 3 0,-59 55 0,95-76 0,0 0 0,2 0 0,0 1 0,1 1 0,1 0 0,-13 32 0,16-34 0,2 2 0,0-1 0,1 1 0,1 0 0,0 0 0,0 29 0,4 124 0,3-93 0,-5-20 0,1-35 0,1 1 0,0-1 0,8 45 0,-5-58 0,1-1 0,0 0 0,0 0 0,1 0 0,0 0 0,1-1 0,0 0 0,1 0 0,11 12 0,9 7 0,43 32 0,-25-21 0,-19-16 0,153 129 0,-156-137 0,0-1 0,1-2 0,40 17 0,-2-2 0,-21-9 0,1-2 0,1-1 0,1-3 0,-1-2 0,2-1 0,58 3 0,277-6 0,-237-8 0,521 1 0,-618 0 0,-1-3 0,82-16 0,85-35 0,-75 17 0,-36 10 0,-1-5 0,128-60 0,-82 38 0,-113 45 0,-1-1 0,1-2 0,-2-1 0,0-2 0,44-28 0,-63 33 0,0 0 0,-1 0 0,0-1 0,-1-1 0,-1 0 0,0 0 0,14-27 0,-9 11 0,-1-1 0,16-57 0,43-214 0,-69 281 0,0 0 0,-1-1 0,-1-31 0,-2 41 0,0 1 0,0-1 0,-2 1 0,1 0 0,-1 0 0,-1 0 0,0 0 0,-9-17 0,-18-22 0,-55-64 0,-4-6 0,76 97 0,-1 2 0,-1 0 0,-1 1 0,0 0 0,-2 2 0,0 0 0,-1 1 0,0 1 0,-1 0 0,-1 2 0,0 1 0,-1 0 0,-35-11 0,17 9 0,-18-6 0,-1 2 0,-107-17 0,125 30 0,-156-14 0,-113-14 0,35 2 0,157 24 0,0 6 0,-135 15 0,170-3 0,-1 3 0,2 4 0,-144 51 0,144-36 0,2 2 0,-132 80 0,180-94 0,11-9 0,1 1 0,0 1 0,1 1 0,1 1 0,0 1 0,1 0 0,-24 31 0,25-22 0,1 1 0,1 0 0,2 1 0,-17 47 0,17-42 0,-19 32 0,23-48 0,0 0 0,1 0 0,0 1 0,2 0 0,0 0 0,1 1 0,1-1 0,-3 28 0,10 191 0,-2-228 0,1 1 0,-1-1 0,2 0 0,-1 1 0,1-1 0,1-1 0,0 1 0,0 0 0,1-1 0,0 0 0,7 10 0,8 6 0,1-2 0,27 24 0,0 0 0,80 70 0,-103-94 0,1-1 0,1-1 0,0-1 0,2-1 0,0-2 0,1-1 0,0-1 0,1-2 0,1-1 0,49 11 0,5-3 0,189 33 0,184-41 0,-278-14 0,-114 0 0,0-2 0,-1-4 0,99-25 0,-145 28 0,-1 0 0,1-2 0,-1 0 0,30-18 0,63-51 0,-22 14 0,49-23 0,149-104 0,-242 154 0,70-57 0,-98 76 0,0-1 0,-1-1 0,27-39 0,-20 22 0,26-55 0,-43 75 0,-1 0 0,0 0 0,-1-1 0,-1 1 0,-1-1 0,3-27 0,-4 6 0,-1 0 0,-2-1 0,-2 1 0,-11-55 0,10 76 0,-1-1 0,0 1 0,-2 0 0,0 0 0,-1 1 0,0 0 0,-2 0 0,1 1 0,-2 0 0,0 0 0,-21-19 0,0 5 0,-2 2 0,0 0 0,-43-22 0,-120-58 0,137 77 0,13 7 0,-2 3 0,0 1 0,-1 3 0,-1 2 0,-78-11 0,63 17 0,-1 2 0,1 4 0,-129 11 0,163-4 0,-1 1 0,0 2 0,-34 13 0,-90 43 0,4-3 0,88-34 0,-80 44 0,120-58 0,-26 12 0,15-8 0,-52 34 0,78-43 0,-1 0 0,1 0 0,0 1 0,1 0 0,0 1 0,1 0 0,0 0 0,-12 21 0,-14 31 0,-3-2 0,-77 97 0,95-133 0,0 0 0,1 2 0,1 0 0,2 1 0,0 0 0,2 1 0,1 1 0,2 0 0,0 1 0,2 0 0,2 0 0,0 1 0,-1 50 0,6-59 0,1 1 0,1 0 0,2-1 0,7 36 0,-6-46 0,0 0 0,0 0 0,2 0 0,-1-1 0,1 0 0,1 0 0,0-1 0,0 0 0,1 0 0,9 8 0,151 141 0,-146-141 0,1-2 0,0 0 0,1-1 0,1-2 0,0 0 0,34 11 0,10-3 0,2-3 0,91 10 0,149 2 0,-214-22 0,355 0 0,-420-10 0,0-2 0,0-2 0,0 0 0,59-22 0,-30 3 0,81-43 0,-88 35 0,84-65 0,-95 64 0,1 2 0,93-50 0,-115 72 0,0-2 0,-1 0 0,-1-1 0,28-23 0,-36 25 0,-1 0 0,0-1 0,-1 0 0,0-1 0,-1 0 0,0 0 0,12-28 0,-8 10 0,-1 0 0,-2-1 0,-1 0 0,7-44 0,-10 22 0,0-103 0,-10-188 0,3 325 0,-2 0 0,0 0 0,-1 0 0,-1 0 0,-1 1 0,0 0 0,-2 0 0,0 1 0,-1 0 0,-15-23 0,4 14 0,-1 0 0,-1 0 0,-1 2 0,-1 1 0,-38-29 0,13 14 0,-2 3 0,-1 1 0,-2 3 0,-1 3 0,-1 1 0,-2 4 0,-81-25 0,61 28 0,-1 3 0,0 4 0,-119-7 0,-148 26 0,295-1 0,0 3 0,1 2 0,0 2 0,-83 31 0,-174 102 0,249-115 0,-32 20 0,-149 108 0,221-143 0,2 1 0,0 0 0,0 1 0,1 1 0,1 0 0,1 1 0,-15 27 0,-64 145 0,46-85 0,31-74 0,1 0 0,1 1 0,2 0 0,2 1 0,0 0 0,3 0 0,1 1 0,-2 43 0,8 249 0,1-112 0,-2-193 0,1 1 0,0-1 0,10 41 0,-9-52 0,1-1 0,1 1 0,0-1 0,0 0 0,1 0 0,0-1 0,0 1 0,1-1 0,0 0 0,12 12 0,4 0 0,1-1 0,1-1 0,0-1 0,2-1 0,-1-1 0,2-1 0,0-2 0,29 10 0,9-2 0,107 16 0,-41-10 0,-102-20 0,0-1 0,1-1 0,55-1 0,89-20 0,2-7 0,283-34 0,-330 39 0,161-44 0,-217 45 0,-42 10 0,-1-2 0,0-1 0,0-2 0,34-20 0,104-74 0,-119 74 0,11-11-303,59-56 1,-98 80-458,10-6-6066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15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A7EDB-9F63-4F04-A582-C8CBD7AAFBB1}" type="datetimeFigureOut">
              <a:rPr lang="en-150" smtClean="0"/>
              <a:t>12/06/2023</a:t>
            </a:fld>
            <a:endParaRPr lang="en-15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15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15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ADCFA-C246-4027-9720-D50404DC712A}" type="slidenum">
              <a:rPr lang="en-150" smtClean="0"/>
              <a:t>‹#›</a:t>
            </a:fld>
            <a:endParaRPr lang="en-150"/>
          </a:p>
        </p:txBody>
      </p:sp>
    </p:spTree>
    <p:extLst>
      <p:ext uri="{BB962C8B-B14F-4D97-AF65-F5344CB8AC3E}">
        <p14:creationId xmlns:p14="http://schemas.microsoft.com/office/powerpoint/2010/main" val="70150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5</a:t>
            </a:fld>
            <a:endParaRPr lang="en-150"/>
          </a:p>
        </p:txBody>
      </p:sp>
    </p:spTree>
    <p:extLst>
      <p:ext uri="{BB962C8B-B14F-4D97-AF65-F5344CB8AC3E}">
        <p14:creationId xmlns:p14="http://schemas.microsoft.com/office/powerpoint/2010/main" val="1951667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30</a:t>
            </a:fld>
            <a:endParaRPr lang="en-150"/>
          </a:p>
        </p:txBody>
      </p:sp>
    </p:spTree>
    <p:extLst>
      <p:ext uri="{BB962C8B-B14F-4D97-AF65-F5344CB8AC3E}">
        <p14:creationId xmlns:p14="http://schemas.microsoft.com/office/powerpoint/2010/main" val="424049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37</a:t>
            </a:fld>
            <a:endParaRPr lang="en-150"/>
          </a:p>
        </p:txBody>
      </p:sp>
    </p:spTree>
    <p:extLst>
      <p:ext uri="{BB962C8B-B14F-4D97-AF65-F5344CB8AC3E}">
        <p14:creationId xmlns:p14="http://schemas.microsoft.com/office/powerpoint/2010/main" val="398867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43</a:t>
            </a:fld>
            <a:endParaRPr lang="en-150"/>
          </a:p>
        </p:txBody>
      </p:sp>
    </p:spTree>
    <p:extLst>
      <p:ext uri="{BB962C8B-B14F-4D97-AF65-F5344CB8AC3E}">
        <p14:creationId xmlns:p14="http://schemas.microsoft.com/office/powerpoint/2010/main" val="3437256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48</a:t>
            </a:fld>
            <a:endParaRPr lang="en-150"/>
          </a:p>
        </p:txBody>
      </p:sp>
    </p:spTree>
    <p:extLst>
      <p:ext uri="{BB962C8B-B14F-4D97-AF65-F5344CB8AC3E}">
        <p14:creationId xmlns:p14="http://schemas.microsoft.com/office/powerpoint/2010/main" val="2856850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56</a:t>
            </a:fld>
            <a:endParaRPr lang="en-150"/>
          </a:p>
        </p:txBody>
      </p:sp>
    </p:spTree>
    <p:extLst>
      <p:ext uri="{BB962C8B-B14F-4D97-AF65-F5344CB8AC3E}">
        <p14:creationId xmlns:p14="http://schemas.microsoft.com/office/powerpoint/2010/main" val="2441369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9</a:t>
            </a:fld>
            <a:endParaRPr lang="en-150"/>
          </a:p>
        </p:txBody>
      </p:sp>
    </p:spTree>
    <p:extLst>
      <p:ext uri="{BB962C8B-B14F-4D97-AF65-F5344CB8AC3E}">
        <p14:creationId xmlns:p14="http://schemas.microsoft.com/office/powerpoint/2010/main" val="496744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10</a:t>
            </a:fld>
            <a:endParaRPr lang="en-150"/>
          </a:p>
        </p:txBody>
      </p:sp>
    </p:spTree>
    <p:extLst>
      <p:ext uri="{BB962C8B-B14F-4D97-AF65-F5344CB8AC3E}">
        <p14:creationId xmlns:p14="http://schemas.microsoft.com/office/powerpoint/2010/main" val="2562958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11</a:t>
            </a:fld>
            <a:endParaRPr lang="en-150"/>
          </a:p>
        </p:txBody>
      </p:sp>
    </p:spTree>
    <p:extLst>
      <p:ext uri="{BB962C8B-B14F-4D97-AF65-F5344CB8AC3E}">
        <p14:creationId xmlns:p14="http://schemas.microsoft.com/office/powerpoint/2010/main" val="183981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12</a:t>
            </a:fld>
            <a:endParaRPr lang="en-150"/>
          </a:p>
        </p:txBody>
      </p:sp>
    </p:spTree>
    <p:extLst>
      <p:ext uri="{BB962C8B-B14F-4D97-AF65-F5344CB8AC3E}">
        <p14:creationId xmlns:p14="http://schemas.microsoft.com/office/powerpoint/2010/main" val="136225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13</a:t>
            </a:fld>
            <a:endParaRPr lang="en-150"/>
          </a:p>
        </p:txBody>
      </p:sp>
    </p:spTree>
    <p:extLst>
      <p:ext uri="{BB962C8B-B14F-4D97-AF65-F5344CB8AC3E}">
        <p14:creationId xmlns:p14="http://schemas.microsoft.com/office/powerpoint/2010/main" val="412728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14</a:t>
            </a:fld>
            <a:endParaRPr lang="en-150"/>
          </a:p>
        </p:txBody>
      </p:sp>
    </p:spTree>
    <p:extLst>
      <p:ext uri="{BB962C8B-B14F-4D97-AF65-F5344CB8AC3E}">
        <p14:creationId xmlns:p14="http://schemas.microsoft.com/office/powerpoint/2010/main" val="1046117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15</a:t>
            </a:fld>
            <a:endParaRPr lang="en-150"/>
          </a:p>
        </p:txBody>
      </p:sp>
    </p:spTree>
    <p:extLst>
      <p:ext uri="{BB962C8B-B14F-4D97-AF65-F5344CB8AC3E}">
        <p14:creationId xmlns:p14="http://schemas.microsoft.com/office/powerpoint/2010/main" val="247575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62EADCFA-C246-4027-9720-D50404DC712A}" type="slidenum">
              <a:rPr lang="en-150" smtClean="0"/>
              <a:t>16</a:t>
            </a:fld>
            <a:endParaRPr lang="en-150"/>
          </a:p>
        </p:txBody>
      </p:sp>
    </p:spTree>
    <p:extLst>
      <p:ext uri="{BB962C8B-B14F-4D97-AF65-F5344CB8AC3E}">
        <p14:creationId xmlns:p14="http://schemas.microsoft.com/office/powerpoint/2010/main" val="3733199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451374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183532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1884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4077438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71533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1997606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1101272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51464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319980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A8AFCA-456F-4F03-A06C-D276131A26C1}" type="datetimeFigureOut">
              <a:rPr lang="en-150" smtClean="0"/>
              <a:t>12/06/2023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350353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A8AFCA-456F-4F03-A06C-D276131A26C1}" type="datetimeFigureOut">
              <a:rPr lang="en-150" smtClean="0"/>
              <a:t>12/06/2023</a:t>
            </a:fld>
            <a:endParaRPr lang="en-150"/>
          </a:p>
        </p:txBody>
      </p:sp>
      <p:sp>
        <p:nvSpPr>
          <p:cNvPr id="6" name="Footer Placeholder 5"/>
          <p:cNvSpPr>
            <a:spLocks noGrp="1"/>
          </p:cNvSpPr>
          <p:nvPr>
            <p:ph type="ftr" sz="quarter" idx="11"/>
          </p:nvPr>
        </p:nvSpPr>
        <p:spPr/>
        <p:txBody>
          <a:bodyPr/>
          <a:lstStyle/>
          <a:p>
            <a:endParaRPr lang="en-150"/>
          </a:p>
        </p:txBody>
      </p:sp>
      <p:sp>
        <p:nvSpPr>
          <p:cNvPr id="7" name="Slide Number Placeholder 6"/>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296554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A8AFCA-456F-4F03-A06C-D276131A26C1}" type="datetimeFigureOut">
              <a:rPr lang="en-150" smtClean="0"/>
              <a:t>12/06/2023</a:t>
            </a:fld>
            <a:endParaRPr lang="en-150"/>
          </a:p>
        </p:txBody>
      </p:sp>
      <p:sp>
        <p:nvSpPr>
          <p:cNvPr id="8" name="Footer Placeholder 7"/>
          <p:cNvSpPr>
            <a:spLocks noGrp="1"/>
          </p:cNvSpPr>
          <p:nvPr>
            <p:ph type="ftr" sz="quarter" idx="11"/>
          </p:nvPr>
        </p:nvSpPr>
        <p:spPr/>
        <p:txBody>
          <a:bodyPr/>
          <a:lstStyle/>
          <a:p>
            <a:endParaRPr lang="en-150"/>
          </a:p>
        </p:txBody>
      </p:sp>
      <p:sp>
        <p:nvSpPr>
          <p:cNvPr id="9" name="Slide Number Placeholder 8"/>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174076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A8AFCA-456F-4F03-A06C-D276131A26C1}" type="datetimeFigureOut">
              <a:rPr lang="en-150" smtClean="0"/>
              <a:t>12/06/2023</a:t>
            </a:fld>
            <a:endParaRPr lang="en-150"/>
          </a:p>
        </p:txBody>
      </p:sp>
      <p:sp>
        <p:nvSpPr>
          <p:cNvPr id="4" name="Footer Placeholder 3"/>
          <p:cNvSpPr>
            <a:spLocks noGrp="1"/>
          </p:cNvSpPr>
          <p:nvPr>
            <p:ph type="ftr" sz="quarter" idx="11"/>
          </p:nvPr>
        </p:nvSpPr>
        <p:spPr/>
        <p:txBody>
          <a:bodyPr/>
          <a:lstStyle/>
          <a:p>
            <a:endParaRPr lang="en-150"/>
          </a:p>
        </p:txBody>
      </p:sp>
      <p:sp>
        <p:nvSpPr>
          <p:cNvPr id="5" name="Slide Number Placeholder 4"/>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330699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A8AFCA-456F-4F03-A06C-D276131A26C1}" type="datetimeFigureOut">
              <a:rPr lang="en-150" smtClean="0"/>
              <a:t>12/06/2023</a:t>
            </a:fld>
            <a:endParaRPr lang="en-150"/>
          </a:p>
        </p:txBody>
      </p:sp>
      <p:sp>
        <p:nvSpPr>
          <p:cNvPr id="3" name="Footer Placeholder 2"/>
          <p:cNvSpPr>
            <a:spLocks noGrp="1"/>
          </p:cNvSpPr>
          <p:nvPr>
            <p:ph type="ftr" sz="quarter" idx="11"/>
          </p:nvPr>
        </p:nvSpPr>
        <p:spPr/>
        <p:txBody>
          <a:bodyPr/>
          <a:lstStyle/>
          <a:p>
            <a:endParaRPr lang="en-150"/>
          </a:p>
        </p:txBody>
      </p:sp>
      <p:sp>
        <p:nvSpPr>
          <p:cNvPr id="4" name="Slide Number Placeholder 3"/>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517049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A8AFCA-456F-4F03-A06C-D276131A26C1}" type="datetimeFigureOut">
              <a:rPr lang="en-150" smtClean="0"/>
              <a:t>12/06/2023</a:t>
            </a:fld>
            <a:endParaRPr lang="en-150"/>
          </a:p>
        </p:txBody>
      </p:sp>
      <p:sp>
        <p:nvSpPr>
          <p:cNvPr id="6" name="Footer Placeholder 5"/>
          <p:cNvSpPr>
            <a:spLocks noGrp="1"/>
          </p:cNvSpPr>
          <p:nvPr>
            <p:ph type="ftr" sz="quarter" idx="11"/>
          </p:nvPr>
        </p:nvSpPr>
        <p:spPr/>
        <p:txBody>
          <a:bodyPr/>
          <a:lstStyle/>
          <a:p>
            <a:endParaRPr lang="en-150"/>
          </a:p>
        </p:txBody>
      </p:sp>
      <p:sp>
        <p:nvSpPr>
          <p:cNvPr id="7" name="Slide Number Placeholder 6"/>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623402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A8AFCA-456F-4F03-A06C-D276131A26C1}" type="datetimeFigureOut">
              <a:rPr lang="en-150" smtClean="0"/>
              <a:t>12/06/2023</a:t>
            </a:fld>
            <a:endParaRPr lang="en-150"/>
          </a:p>
        </p:txBody>
      </p:sp>
      <p:sp>
        <p:nvSpPr>
          <p:cNvPr id="6" name="Footer Placeholder 5"/>
          <p:cNvSpPr>
            <a:spLocks noGrp="1"/>
          </p:cNvSpPr>
          <p:nvPr>
            <p:ph type="ftr" sz="quarter" idx="11"/>
          </p:nvPr>
        </p:nvSpPr>
        <p:spPr/>
        <p:txBody>
          <a:bodyPr/>
          <a:lstStyle/>
          <a:p>
            <a:endParaRPr lang="en-150"/>
          </a:p>
        </p:txBody>
      </p:sp>
      <p:sp>
        <p:nvSpPr>
          <p:cNvPr id="7" name="Slide Number Placeholder 6"/>
          <p:cNvSpPr>
            <a:spLocks noGrp="1"/>
          </p:cNvSpPr>
          <p:nvPr>
            <p:ph type="sldNum" sz="quarter" idx="12"/>
          </p:nvPr>
        </p:nvSpPr>
        <p:spPr/>
        <p:txBody>
          <a:bodyPr/>
          <a:lstStyle/>
          <a:p>
            <a:fld id="{6373297A-C4EF-4EA5-9C78-14D06705459D}" type="slidenum">
              <a:rPr lang="en-150" smtClean="0"/>
              <a:t>‹#›</a:t>
            </a:fld>
            <a:endParaRPr lang="en-150"/>
          </a:p>
        </p:txBody>
      </p:sp>
    </p:spTree>
    <p:extLst>
      <p:ext uri="{BB962C8B-B14F-4D97-AF65-F5344CB8AC3E}">
        <p14:creationId xmlns:p14="http://schemas.microsoft.com/office/powerpoint/2010/main" val="1420931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AA8AFCA-456F-4F03-A06C-D276131A26C1}" type="datetimeFigureOut">
              <a:rPr lang="en-150" smtClean="0"/>
              <a:t>12/06/2023</a:t>
            </a:fld>
            <a:endParaRPr lang="en-15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15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373297A-C4EF-4EA5-9C78-14D06705459D}" type="slidenum">
              <a:rPr lang="en-150" smtClean="0"/>
              <a:t>‹#›</a:t>
            </a:fld>
            <a:endParaRPr lang="en-150"/>
          </a:p>
        </p:txBody>
      </p:sp>
    </p:spTree>
    <p:extLst>
      <p:ext uri="{BB962C8B-B14F-4D97-AF65-F5344CB8AC3E}">
        <p14:creationId xmlns:p14="http://schemas.microsoft.com/office/powerpoint/2010/main" val="269775368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5062-13BD-7BE7-B5B3-B1C22D2B878F}"/>
              </a:ext>
            </a:extLst>
          </p:cNvPr>
          <p:cNvSpPr>
            <a:spLocks noGrp="1"/>
          </p:cNvSpPr>
          <p:nvPr>
            <p:ph type="ctrTitle"/>
          </p:nvPr>
        </p:nvSpPr>
        <p:spPr/>
        <p:txBody>
          <a:bodyPr>
            <a:normAutofit fontScale="90000"/>
          </a:bodyPr>
          <a:lstStyle/>
          <a:p>
            <a:r>
              <a:rPr lang="en-US" dirty="0" err="1"/>
              <a:t>lxD</a:t>
            </a:r>
            <a:r>
              <a:rPr lang="en-US" dirty="0"/>
              <a:t> Comparison of </a:t>
            </a:r>
            <a:r>
              <a:rPr lang="en-US" dirty="0" err="1"/>
              <a:t>Technomarket</a:t>
            </a:r>
            <a:r>
              <a:rPr lang="en-US" dirty="0"/>
              <a:t> and Technopolis</a:t>
            </a:r>
            <a:endParaRPr lang="en-150" dirty="0"/>
          </a:p>
        </p:txBody>
      </p:sp>
      <p:sp>
        <p:nvSpPr>
          <p:cNvPr id="3" name="Subtitle 2">
            <a:extLst>
              <a:ext uri="{FF2B5EF4-FFF2-40B4-BE49-F238E27FC236}">
                <a16:creationId xmlns:a16="http://schemas.microsoft.com/office/drawing/2014/main" id="{F3E1F76F-0E00-A7FF-B1AD-F32D35E818AE}"/>
              </a:ext>
            </a:extLst>
          </p:cNvPr>
          <p:cNvSpPr>
            <a:spLocks noGrp="1"/>
          </p:cNvSpPr>
          <p:nvPr>
            <p:ph type="subTitle" idx="1"/>
          </p:nvPr>
        </p:nvSpPr>
        <p:spPr>
          <a:xfrm>
            <a:off x="0" y="6459381"/>
            <a:ext cx="7766936" cy="398619"/>
          </a:xfrm>
        </p:spPr>
        <p:txBody>
          <a:bodyPr/>
          <a:lstStyle/>
          <a:p>
            <a:pPr algn="l"/>
            <a:r>
              <a:rPr lang="en-US" dirty="0"/>
              <a:t>by Yavor Aldev</a:t>
            </a:r>
            <a:endParaRPr lang="en-150" dirty="0"/>
          </a:p>
        </p:txBody>
      </p:sp>
    </p:spTree>
    <p:extLst>
      <p:ext uri="{BB962C8B-B14F-4D97-AF65-F5344CB8AC3E}">
        <p14:creationId xmlns:p14="http://schemas.microsoft.com/office/powerpoint/2010/main" val="152927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F84C06C-72F1-1778-06AE-C8C2215B89C1}"/>
              </a:ext>
            </a:extLst>
          </p:cNvPr>
          <p:cNvPicPr>
            <a:picLocks noChangeAspect="1"/>
          </p:cNvPicPr>
          <p:nvPr/>
        </p:nvPicPr>
        <p:blipFill rotWithShape="1">
          <a:blip r:embed="rId3">
            <a:extLst>
              <a:ext uri="{28A0092B-C50C-407E-A947-70E740481C1C}">
                <a14:useLocalDpi xmlns:a14="http://schemas.microsoft.com/office/drawing/2010/main" val="0"/>
              </a:ext>
            </a:extLst>
          </a:blip>
          <a:srcRect t="8247" r="1108" b="4742"/>
          <a:stretch/>
        </p:blipFill>
        <p:spPr>
          <a:xfrm>
            <a:off x="72272" y="829558"/>
            <a:ext cx="12056882" cy="5967167"/>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Tree>
    <p:extLst>
      <p:ext uri="{BB962C8B-B14F-4D97-AF65-F5344CB8AC3E}">
        <p14:creationId xmlns:p14="http://schemas.microsoft.com/office/powerpoint/2010/main" val="2765403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5DCD3BA-94F8-A03C-3F49-ABDD782050D8}"/>
              </a:ext>
            </a:extLst>
          </p:cNvPr>
          <p:cNvPicPr>
            <a:picLocks noChangeAspect="1"/>
          </p:cNvPicPr>
          <p:nvPr/>
        </p:nvPicPr>
        <p:blipFill rotWithShape="1">
          <a:blip r:embed="rId3">
            <a:extLst>
              <a:ext uri="{28A0092B-C50C-407E-A947-70E740481C1C}">
                <a14:useLocalDpi xmlns:a14="http://schemas.microsoft.com/office/drawing/2010/main" val="0"/>
              </a:ext>
            </a:extLst>
          </a:blip>
          <a:srcRect t="8247" r="1186" b="4604"/>
          <a:stretch/>
        </p:blipFill>
        <p:spPr>
          <a:xfrm>
            <a:off x="72272" y="820131"/>
            <a:ext cx="12047456" cy="5976595"/>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5" name="Content Placeholder 2">
            <a:extLst>
              <a:ext uri="{FF2B5EF4-FFF2-40B4-BE49-F238E27FC236}">
                <a16:creationId xmlns:a16="http://schemas.microsoft.com/office/drawing/2014/main" id="{9582E540-39CD-92E6-C16F-753C9DFE3AE0}"/>
              </a:ext>
            </a:extLst>
          </p:cNvPr>
          <p:cNvSpPr>
            <a:spLocks noGrp="1"/>
          </p:cNvSpPr>
          <p:nvPr>
            <p:ph idx="1"/>
          </p:nvPr>
        </p:nvSpPr>
        <p:spPr>
          <a:xfrm>
            <a:off x="3506859" y="0"/>
            <a:ext cx="5844532" cy="3880773"/>
          </a:xfrm>
        </p:spPr>
        <p:txBody>
          <a:bodyPr>
            <a:normAutofit/>
          </a:bodyPr>
          <a:lstStyle/>
          <a:p>
            <a:r>
              <a:rPr lang="en-US" sz="1700" dirty="0"/>
              <a:t>The menu also has a right portion to it with images, but its only 1 promotional image, and all the text is really spread out and requires a lot of scrolling</a:t>
            </a:r>
            <a:endParaRPr lang="en-150" sz="1700" dirty="0"/>
          </a:p>
        </p:txBody>
      </p:sp>
    </p:spTree>
    <p:extLst>
      <p:ext uri="{BB962C8B-B14F-4D97-AF65-F5344CB8AC3E}">
        <p14:creationId xmlns:p14="http://schemas.microsoft.com/office/powerpoint/2010/main" val="355779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shot of a computer&#10;&#10;Description automatically generated with low confidence">
            <a:extLst>
              <a:ext uri="{FF2B5EF4-FFF2-40B4-BE49-F238E27FC236}">
                <a16:creationId xmlns:a16="http://schemas.microsoft.com/office/drawing/2014/main" id="{5EBAFDFA-D24B-C931-0CC6-864AC46443CE}"/>
              </a:ext>
            </a:extLst>
          </p:cNvPr>
          <p:cNvPicPr>
            <a:picLocks noChangeAspect="1"/>
          </p:cNvPicPr>
          <p:nvPr/>
        </p:nvPicPr>
        <p:blipFill rotWithShape="1">
          <a:blip r:embed="rId3">
            <a:extLst>
              <a:ext uri="{28A0092B-C50C-407E-A947-70E740481C1C}">
                <a14:useLocalDpi xmlns:a14="http://schemas.microsoft.com/office/drawing/2010/main" val="0"/>
              </a:ext>
            </a:extLst>
          </a:blip>
          <a:srcRect t="8636" r="1186" b="4766"/>
          <a:stretch/>
        </p:blipFill>
        <p:spPr>
          <a:xfrm>
            <a:off x="72272" y="838985"/>
            <a:ext cx="12047456" cy="5938886"/>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5" name="Content Placeholder 2">
            <a:extLst>
              <a:ext uri="{FF2B5EF4-FFF2-40B4-BE49-F238E27FC236}">
                <a16:creationId xmlns:a16="http://schemas.microsoft.com/office/drawing/2014/main" id="{9582E540-39CD-92E6-C16F-753C9DFE3AE0}"/>
              </a:ext>
            </a:extLst>
          </p:cNvPr>
          <p:cNvSpPr>
            <a:spLocks noGrp="1"/>
          </p:cNvSpPr>
          <p:nvPr>
            <p:ph idx="1"/>
          </p:nvPr>
        </p:nvSpPr>
        <p:spPr>
          <a:xfrm>
            <a:off x="3506859" y="0"/>
            <a:ext cx="5844532" cy="3880773"/>
          </a:xfrm>
        </p:spPr>
        <p:txBody>
          <a:bodyPr>
            <a:normAutofit/>
          </a:bodyPr>
          <a:lstStyle/>
          <a:p>
            <a:r>
              <a:rPr lang="en-US" sz="1700" dirty="0"/>
              <a:t>You can’t click on the big categories like “</a:t>
            </a:r>
            <a:r>
              <a:rPr lang="en-US" sz="1700" dirty="0" err="1"/>
              <a:t>Smarthpones</a:t>
            </a:r>
            <a:r>
              <a:rPr lang="en-US" sz="1700" dirty="0"/>
              <a:t> and Tablets”, when you click on a sub-category you start with an explanation of the items</a:t>
            </a:r>
            <a:endParaRPr lang="en-150" sz="1700" dirty="0"/>
          </a:p>
        </p:txBody>
      </p:sp>
    </p:spTree>
    <p:extLst>
      <p:ext uri="{BB962C8B-B14F-4D97-AF65-F5344CB8AC3E}">
        <p14:creationId xmlns:p14="http://schemas.microsoft.com/office/powerpoint/2010/main" val="3739474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2EC8294F-9027-86C8-123A-F9AD076F7B3E}"/>
              </a:ext>
            </a:extLst>
          </p:cNvPr>
          <p:cNvPicPr>
            <a:picLocks noChangeAspect="1"/>
          </p:cNvPicPr>
          <p:nvPr/>
        </p:nvPicPr>
        <p:blipFill rotWithShape="1">
          <a:blip r:embed="rId3">
            <a:extLst>
              <a:ext uri="{28A0092B-C50C-407E-A947-70E740481C1C}">
                <a14:useLocalDpi xmlns:a14="http://schemas.microsoft.com/office/drawing/2010/main" val="0"/>
              </a:ext>
            </a:extLst>
          </a:blip>
          <a:srcRect t="8385" r="1186" b="4467"/>
          <a:stretch/>
        </p:blipFill>
        <p:spPr>
          <a:xfrm>
            <a:off x="72272" y="820130"/>
            <a:ext cx="12047456" cy="5976596"/>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5" name="Content Placeholder 2">
            <a:extLst>
              <a:ext uri="{FF2B5EF4-FFF2-40B4-BE49-F238E27FC236}">
                <a16:creationId xmlns:a16="http://schemas.microsoft.com/office/drawing/2014/main" id="{9582E540-39CD-92E6-C16F-753C9DFE3AE0}"/>
              </a:ext>
            </a:extLst>
          </p:cNvPr>
          <p:cNvSpPr>
            <a:spLocks noGrp="1"/>
          </p:cNvSpPr>
          <p:nvPr>
            <p:ph idx="1"/>
          </p:nvPr>
        </p:nvSpPr>
        <p:spPr>
          <a:xfrm>
            <a:off x="3506859" y="0"/>
            <a:ext cx="5844532" cy="3880773"/>
          </a:xfrm>
        </p:spPr>
        <p:txBody>
          <a:bodyPr>
            <a:normAutofit/>
          </a:bodyPr>
          <a:lstStyle/>
          <a:p>
            <a:r>
              <a:rPr lang="en-US" sz="1700" dirty="0"/>
              <a:t>You have to scroll down to get suggestions</a:t>
            </a:r>
            <a:r>
              <a:rPr lang="bg-BG" sz="1700" dirty="0"/>
              <a:t> </a:t>
            </a:r>
            <a:r>
              <a:rPr lang="en-US" sz="1700" dirty="0"/>
              <a:t>in the actual category, but even then its not the full results. </a:t>
            </a:r>
            <a:r>
              <a:rPr lang="en-US" sz="1600" dirty="0"/>
              <a:t>The description for the category is also not really helpful</a:t>
            </a:r>
            <a:endParaRPr lang="en-US" sz="1700" dirty="0"/>
          </a:p>
        </p:txBody>
      </p:sp>
    </p:spTree>
    <p:extLst>
      <p:ext uri="{BB962C8B-B14F-4D97-AF65-F5344CB8AC3E}">
        <p14:creationId xmlns:p14="http://schemas.microsoft.com/office/powerpoint/2010/main" val="1706726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0312483-D9F6-3DC2-7C77-D340314175A7}"/>
              </a:ext>
            </a:extLst>
          </p:cNvPr>
          <p:cNvPicPr>
            <a:picLocks noChangeAspect="1"/>
          </p:cNvPicPr>
          <p:nvPr/>
        </p:nvPicPr>
        <p:blipFill rotWithShape="1">
          <a:blip r:embed="rId3">
            <a:extLst>
              <a:ext uri="{28A0092B-C50C-407E-A947-70E740481C1C}">
                <a14:useLocalDpi xmlns:a14="http://schemas.microsoft.com/office/drawing/2010/main" val="0"/>
              </a:ext>
            </a:extLst>
          </a:blip>
          <a:srcRect t="8384" r="1186" b="5017"/>
          <a:stretch/>
        </p:blipFill>
        <p:spPr>
          <a:xfrm>
            <a:off x="72272" y="838985"/>
            <a:ext cx="12047456" cy="5938886"/>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5" name="Content Placeholder 2">
            <a:extLst>
              <a:ext uri="{FF2B5EF4-FFF2-40B4-BE49-F238E27FC236}">
                <a16:creationId xmlns:a16="http://schemas.microsoft.com/office/drawing/2014/main" id="{9582E540-39CD-92E6-C16F-753C9DFE3AE0}"/>
              </a:ext>
            </a:extLst>
          </p:cNvPr>
          <p:cNvSpPr>
            <a:spLocks noGrp="1"/>
          </p:cNvSpPr>
          <p:nvPr>
            <p:ph idx="1"/>
          </p:nvPr>
        </p:nvSpPr>
        <p:spPr>
          <a:xfrm>
            <a:off x="3506859" y="0"/>
            <a:ext cx="5844532" cy="3880773"/>
          </a:xfrm>
        </p:spPr>
        <p:txBody>
          <a:bodyPr>
            <a:normAutofit/>
          </a:bodyPr>
          <a:lstStyle/>
          <a:p>
            <a:r>
              <a:rPr lang="en-US" sz="1700" dirty="0"/>
              <a:t>Some categories also don’t have suggestions and just bring you to a page with just sub-categories you can choose</a:t>
            </a:r>
            <a:endParaRPr lang="en-150" sz="1700" dirty="0"/>
          </a:p>
        </p:txBody>
      </p:sp>
    </p:spTree>
    <p:extLst>
      <p:ext uri="{BB962C8B-B14F-4D97-AF65-F5344CB8AC3E}">
        <p14:creationId xmlns:p14="http://schemas.microsoft.com/office/powerpoint/2010/main" val="332751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shot of a person typing on a computer&#10;&#10;Description automatically generated with medium confidence">
            <a:extLst>
              <a:ext uri="{FF2B5EF4-FFF2-40B4-BE49-F238E27FC236}">
                <a16:creationId xmlns:a16="http://schemas.microsoft.com/office/drawing/2014/main" id="{294511A8-D60A-1899-2DD2-741C95A7744D}"/>
              </a:ext>
            </a:extLst>
          </p:cNvPr>
          <p:cNvPicPr>
            <a:picLocks noChangeAspect="1"/>
          </p:cNvPicPr>
          <p:nvPr/>
        </p:nvPicPr>
        <p:blipFill rotWithShape="1">
          <a:blip r:embed="rId3">
            <a:extLst>
              <a:ext uri="{28A0092B-C50C-407E-A947-70E740481C1C}">
                <a14:useLocalDpi xmlns:a14="http://schemas.microsoft.com/office/drawing/2010/main" val="0"/>
              </a:ext>
            </a:extLst>
          </a:blip>
          <a:srcRect t="8246" r="1186" b="5155"/>
          <a:stretch/>
        </p:blipFill>
        <p:spPr>
          <a:xfrm>
            <a:off x="72272" y="838985"/>
            <a:ext cx="12047456" cy="5938886"/>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5" name="Content Placeholder 2">
            <a:extLst>
              <a:ext uri="{FF2B5EF4-FFF2-40B4-BE49-F238E27FC236}">
                <a16:creationId xmlns:a16="http://schemas.microsoft.com/office/drawing/2014/main" id="{9582E540-39CD-92E6-C16F-753C9DFE3AE0}"/>
              </a:ext>
            </a:extLst>
          </p:cNvPr>
          <p:cNvSpPr>
            <a:spLocks noGrp="1"/>
          </p:cNvSpPr>
          <p:nvPr>
            <p:ph idx="1"/>
          </p:nvPr>
        </p:nvSpPr>
        <p:spPr>
          <a:xfrm>
            <a:off x="3506859" y="0"/>
            <a:ext cx="5844532" cy="3880773"/>
          </a:xfrm>
        </p:spPr>
        <p:txBody>
          <a:bodyPr>
            <a:normAutofit/>
          </a:bodyPr>
          <a:lstStyle/>
          <a:p>
            <a:r>
              <a:rPr lang="en-US" sz="1700" dirty="0"/>
              <a:t>There’s also 3 extra menus for “Recently viewed”, “Delivery status” and “Favorites”, but it’s not visible when you translate the page</a:t>
            </a:r>
            <a:endParaRPr lang="en-150" sz="1700" dirty="0"/>
          </a:p>
        </p:txBody>
      </p:sp>
    </p:spTree>
    <p:extLst>
      <p:ext uri="{BB962C8B-B14F-4D97-AF65-F5344CB8AC3E}">
        <p14:creationId xmlns:p14="http://schemas.microsoft.com/office/powerpoint/2010/main" val="4105660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person typing on a computer&#10;&#10;Description automatically generated with medium confidence">
            <a:extLst>
              <a:ext uri="{FF2B5EF4-FFF2-40B4-BE49-F238E27FC236}">
                <a16:creationId xmlns:a16="http://schemas.microsoft.com/office/drawing/2014/main" id="{A51F535D-F4DD-D04B-DAB9-C2E584414BF6}"/>
              </a:ext>
            </a:extLst>
          </p:cNvPr>
          <p:cNvPicPr>
            <a:picLocks noChangeAspect="1"/>
          </p:cNvPicPr>
          <p:nvPr/>
        </p:nvPicPr>
        <p:blipFill rotWithShape="1">
          <a:blip r:embed="rId3">
            <a:extLst>
              <a:ext uri="{28A0092B-C50C-407E-A947-70E740481C1C}">
                <a14:useLocalDpi xmlns:a14="http://schemas.microsoft.com/office/drawing/2010/main" val="0"/>
              </a:ext>
            </a:extLst>
          </a:blip>
          <a:srcRect l="-1314" t="8521" r="1314" b="5018"/>
          <a:stretch/>
        </p:blipFill>
        <p:spPr>
          <a:xfrm>
            <a:off x="-72272" y="857839"/>
            <a:ext cx="12192000" cy="5929460"/>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5" name="Content Placeholder 2">
            <a:extLst>
              <a:ext uri="{FF2B5EF4-FFF2-40B4-BE49-F238E27FC236}">
                <a16:creationId xmlns:a16="http://schemas.microsoft.com/office/drawing/2014/main" id="{9582E540-39CD-92E6-C16F-753C9DFE3AE0}"/>
              </a:ext>
            </a:extLst>
          </p:cNvPr>
          <p:cNvSpPr>
            <a:spLocks noGrp="1"/>
          </p:cNvSpPr>
          <p:nvPr>
            <p:ph idx="1"/>
          </p:nvPr>
        </p:nvSpPr>
        <p:spPr>
          <a:xfrm>
            <a:off x="3506859" y="0"/>
            <a:ext cx="5844532" cy="3880773"/>
          </a:xfrm>
        </p:spPr>
        <p:txBody>
          <a:bodyPr>
            <a:normAutofit/>
          </a:bodyPr>
          <a:lstStyle/>
          <a:p>
            <a:r>
              <a:rPr lang="en-US" sz="1700" dirty="0"/>
              <a:t>There’s also 3 extra menus for “Recently viewed”, “Delivery status” and “Favorites”, but it’s not visible when you translate the page</a:t>
            </a:r>
            <a:endParaRPr lang="en-150" sz="1700" dirty="0"/>
          </a:p>
        </p:txBody>
      </p:sp>
    </p:spTree>
    <p:extLst>
      <p:ext uri="{BB962C8B-B14F-4D97-AF65-F5344CB8AC3E}">
        <p14:creationId xmlns:p14="http://schemas.microsoft.com/office/powerpoint/2010/main" val="2289912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F2B8-EDB8-220D-E939-CD5A0F3B32C1}"/>
              </a:ext>
            </a:extLst>
          </p:cNvPr>
          <p:cNvSpPr>
            <a:spLocks noGrp="1"/>
          </p:cNvSpPr>
          <p:nvPr>
            <p:ph type="title"/>
          </p:nvPr>
        </p:nvSpPr>
        <p:spPr/>
        <p:txBody>
          <a:bodyPr/>
          <a:lstStyle/>
          <a:p>
            <a:r>
              <a:rPr lang="en-US" dirty="0"/>
              <a:t>Filter - Technopolis</a:t>
            </a:r>
            <a:endParaRPr lang="en-150" dirty="0"/>
          </a:p>
        </p:txBody>
      </p:sp>
      <p:sp>
        <p:nvSpPr>
          <p:cNvPr id="3" name="Content Placeholder 2">
            <a:extLst>
              <a:ext uri="{FF2B5EF4-FFF2-40B4-BE49-F238E27FC236}">
                <a16:creationId xmlns:a16="http://schemas.microsoft.com/office/drawing/2014/main" id="{5BA9277C-371C-4C11-3B44-E4BCC3F02292}"/>
              </a:ext>
            </a:extLst>
          </p:cNvPr>
          <p:cNvSpPr>
            <a:spLocks noGrp="1"/>
          </p:cNvSpPr>
          <p:nvPr>
            <p:ph idx="1"/>
          </p:nvPr>
        </p:nvSpPr>
        <p:spPr>
          <a:xfrm>
            <a:off x="-1" y="1270000"/>
            <a:ext cx="9832157" cy="3880773"/>
          </a:xfrm>
        </p:spPr>
        <p:txBody>
          <a:bodyPr/>
          <a:lstStyle/>
          <a:p>
            <a:r>
              <a:rPr lang="en-US" sz="1800" dirty="0"/>
              <a:t>When you select a category you get a grid display with some filters on the left and the items on the right. You can either add open item, compare it or add it to your favorites</a:t>
            </a:r>
            <a:endParaRPr lang="en-150" sz="1800" dirty="0"/>
          </a:p>
        </p:txBody>
      </p:sp>
      <p:pic>
        <p:nvPicPr>
          <p:cNvPr id="6" name="Picture 5" descr="A screenshot of a computer&#10;&#10;Description automatically generated with medium confidence">
            <a:extLst>
              <a:ext uri="{FF2B5EF4-FFF2-40B4-BE49-F238E27FC236}">
                <a16:creationId xmlns:a16="http://schemas.microsoft.com/office/drawing/2014/main" id="{AEAB269F-9E4F-D327-EAB7-F79BD47EBE3E}"/>
              </a:ext>
            </a:extLst>
          </p:cNvPr>
          <p:cNvPicPr>
            <a:picLocks noChangeAspect="1"/>
          </p:cNvPicPr>
          <p:nvPr/>
        </p:nvPicPr>
        <p:blipFill rotWithShape="1">
          <a:blip r:embed="rId2">
            <a:extLst>
              <a:ext uri="{28A0092B-C50C-407E-A947-70E740481C1C}">
                <a14:useLocalDpi xmlns:a14="http://schemas.microsoft.com/office/drawing/2010/main" val="0"/>
              </a:ext>
            </a:extLst>
          </a:blip>
          <a:srcRect t="8888" r="1186" b="4743"/>
          <a:stretch/>
        </p:blipFill>
        <p:spPr>
          <a:xfrm>
            <a:off x="3648173" y="1930400"/>
            <a:ext cx="8408710" cy="4134172"/>
          </a:xfrm>
          <a:prstGeom prst="rect">
            <a:avLst/>
          </a:prstGeom>
        </p:spPr>
      </p:pic>
      <p:pic>
        <p:nvPicPr>
          <p:cNvPr id="11" name="Picture 10">
            <a:extLst>
              <a:ext uri="{FF2B5EF4-FFF2-40B4-BE49-F238E27FC236}">
                <a16:creationId xmlns:a16="http://schemas.microsoft.com/office/drawing/2014/main" id="{E0337A54-1F2D-2726-FE07-05F858BD5747}"/>
              </a:ext>
            </a:extLst>
          </p:cNvPr>
          <p:cNvPicPr>
            <a:picLocks noChangeAspect="1"/>
          </p:cNvPicPr>
          <p:nvPr/>
        </p:nvPicPr>
        <p:blipFill rotWithShape="1">
          <a:blip r:embed="rId3"/>
          <a:srcRect l="16006" t="68591" r="1107" b="13677"/>
          <a:stretch/>
        </p:blipFill>
        <p:spPr>
          <a:xfrm>
            <a:off x="4975668" y="6004944"/>
            <a:ext cx="7088957" cy="853056"/>
          </a:xfrm>
          <a:prstGeom prst="rect">
            <a:avLst/>
          </a:prstGeom>
        </p:spPr>
      </p:pic>
      <p:sp>
        <p:nvSpPr>
          <p:cNvPr id="13" name="Content Placeholder 2">
            <a:extLst>
              <a:ext uri="{FF2B5EF4-FFF2-40B4-BE49-F238E27FC236}">
                <a16:creationId xmlns:a16="http://schemas.microsoft.com/office/drawing/2014/main" id="{CF2A61F7-279E-793A-3CF1-DF25411FEF98}"/>
              </a:ext>
            </a:extLst>
          </p:cNvPr>
          <p:cNvSpPr txBox="1">
            <a:spLocks/>
          </p:cNvSpPr>
          <p:nvPr/>
        </p:nvSpPr>
        <p:spPr>
          <a:xfrm>
            <a:off x="-7742" y="2124171"/>
            <a:ext cx="364817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You can sort by relevance, Name and Price. You can also display between 30-60-90 items per page</a:t>
            </a:r>
          </a:p>
        </p:txBody>
      </p:sp>
    </p:spTree>
    <p:extLst>
      <p:ext uri="{BB962C8B-B14F-4D97-AF65-F5344CB8AC3E}">
        <p14:creationId xmlns:p14="http://schemas.microsoft.com/office/powerpoint/2010/main" val="3888125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158065" y="0"/>
            <a:ext cx="6193325" cy="3880773"/>
          </a:xfrm>
        </p:spPr>
        <p:txBody>
          <a:bodyPr>
            <a:normAutofit/>
          </a:bodyPr>
          <a:lstStyle/>
          <a:p>
            <a:r>
              <a:rPr lang="en-US" sz="1700" dirty="0"/>
              <a:t>You can also show your items in a list display</a:t>
            </a:r>
            <a:endParaRPr lang="en-150" sz="1700" dirty="0"/>
          </a:p>
        </p:txBody>
      </p:sp>
      <p:pic>
        <p:nvPicPr>
          <p:cNvPr id="5" name="Picture 4" descr="A screenshot of a computer&#10;&#10;Description automatically generated">
            <a:extLst>
              <a:ext uri="{FF2B5EF4-FFF2-40B4-BE49-F238E27FC236}">
                <a16:creationId xmlns:a16="http://schemas.microsoft.com/office/drawing/2014/main" id="{FAA1CEA7-D1A5-428B-4FC3-0D208B830B5B}"/>
              </a:ext>
            </a:extLst>
          </p:cNvPr>
          <p:cNvPicPr>
            <a:picLocks noChangeAspect="1"/>
          </p:cNvPicPr>
          <p:nvPr/>
        </p:nvPicPr>
        <p:blipFill rotWithShape="1">
          <a:blip r:embed="rId2">
            <a:extLst>
              <a:ext uri="{28A0092B-C50C-407E-A947-70E740481C1C}">
                <a14:useLocalDpi xmlns:a14="http://schemas.microsoft.com/office/drawing/2010/main" val="0"/>
              </a:ext>
            </a:extLst>
          </a:blip>
          <a:srcRect l="77" t="8797" r="1186" b="4604"/>
          <a:stretch/>
        </p:blipFill>
        <p:spPr>
          <a:xfrm>
            <a:off x="62845" y="804421"/>
            <a:ext cx="12038029" cy="5938888"/>
          </a:xfrm>
          <a:prstGeom prst="rect">
            <a:avLst/>
          </a:prstGeom>
        </p:spPr>
      </p:pic>
    </p:spTree>
    <p:extLst>
      <p:ext uri="{BB962C8B-B14F-4D97-AF65-F5344CB8AC3E}">
        <p14:creationId xmlns:p14="http://schemas.microsoft.com/office/powerpoint/2010/main" val="403970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7A7423E-E7CE-519E-43E5-4564B23C213B}"/>
              </a:ext>
            </a:extLst>
          </p:cNvPr>
          <p:cNvPicPr>
            <a:picLocks noChangeAspect="1"/>
          </p:cNvPicPr>
          <p:nvPr/>
        </p:nvPicPr>
        <p:blipFill rotWithShape="1">
          <a:blip r:embed="rId2">
            <a:extLst>
              <a:ext uri="{28A0092B-C50C-407E-A947-70E740481C1C}">
                <a14:useLocalDpi xmlns:a14="http://schemas.microsoft.com/office/drawing/2010/main" val="0"/>
              </a:ext>
            </a:extLst>
          </a:blip>
          <a:srcRect t="8246" r="1263" b="5155"/>
          <a:stretch/>
        </p:blipFill>
        <p:spPr>
          <a:xfrm>
            <a:off x="53417" y="766713"/>
            <a:ext cx="12038029" cy="5938888"/>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158065" y="0"/>
            <a:ext cx="6344154" cy="3880773"/>
          </a:xfrm>
        </p:spPr>
        <p:txBody>
          <a:bodyPr>
            <a:normAutofit/>
          </a:bodyPr>
          <a:lstStyle/>
          <a:p>
            <a:r>
              <a:rPr lang="en-US" sz="1700" dirty="0"/>
              <a:t>The price range is a slider and the filters are all checkboxes that refresh the page and lower the available options. You can’t easily uncheck filters on top of the screen</a:t>
            </a:r>
            <a:endParaRPr lang="en-150" sz="1700" dirty="0"/>
          </a:p>
        </p:txBody>
      </p:sp>
    </p:spTree>
    <p:extLst>
      <p:ext uri="{BB962C8B-B14F-4D97-AF65-F5344CB8AC3E}">
        <p14:creationId xmlns:p14="http://schemas.microsoft.com/office/powerpoint/2010/main" val="82202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B99A-0F59-DFE6-A840-016470308C31}"/>
              </a:ext>
            </a:extLst>
          </p:cNvPr>
          <p:cNvSpPr>
            <a:spLocks noGrp="1"/>
          </p:cNvSpPr>
          <p:nvPr>
            <p:ph type="title"/>
          </p:nvPr>
        </p:nvSpPr>
        <p:spPr/>
        <p:txBody>
          <a:bodyPr>
            <a:normAutofit/>
          </a:bodyPr>
          <a:lstStyle/>
          <a:p>
            <a:r>
              <a:rPr lang="en-US" sz="6000" dirty="0"/>
              <a:t>Content</a:t>
            </a:r>
            <a:endParaRPr lang="en-150" sz="6000" dirty="0"/>
          </a:p>
        </p:txBody>
      </p:sp>
      <p:sp>
        <p:nvSpPr>
          <p:cNvPr id="3" name="Content Placeholder 2">
            <a:extLst>
              <a:ext uri="{FF2B5EF4-FFF2-40B4-BE49-F238E27FC236}">
                <a16:creationId xmlns:a16="http://schemas.microsoft.com/office/drawing/2014/main" id="{FB741FC1-1B50-0430-1948-35E14DA9CC12}"/>
              </a:ext>
            </a:extLst>
          </p:cNvPr>
          <p:cNvSpPr>
            <a:spLocks noGrp="1"/>
          </p:cNvSpPr>
          <p:nvPr>
            <p:ph idx="1"/>
          </p:nvPr>
        </p:nvSpPr>
        <p:spPr/>
        <p:txBody>
          <a:bodyPr>
            <a:normAutofit/>
          </a:bodyPr>
          <a:lstStyle/>
          <a:p>
            <a:r>
              <a:rPr lang="en-US" sz="2800" dirty="0"/>
              <a:t>1 – Menu</a:t>
            </a:r>
          </a:p>
          <a:p>
            <a:r>
              <a:rPr lang="en-US" sz="2800" dirty="0"/>
              <a:t>2 – Filter &amp; Sorting</a:t>
            </a:r>
          </a:p>
          <a:p>
            <a:r>
              <a:rPr lang="en-US" sz="2800" dirty="0"/>
              <a:t>3 – Compare products</a:t>
            </a:r>
          </a:p>
          <a:p>
            <a:r>
              <a:rPr lang="en-US" sz="2800" dirty="0"/>
              <a:t>4 – Add/delete from shopping cart</a:t>
            </a:r>
          </a:p>
          <a:p>
            <a:r>
              <a:rPr lang="en-US" sz="2800" dirty="0"/>
              <a:t>5 - Checkout</a:t>
            </a:r>
            <a:endParaRPr lang="en-150" sz="2800" dirty="0"/>
          </a:p>
        </p:txBody>
      </p:sp>
    </p:spTree>
    <p:extLst>
      <p:ext uri="{BB962C8B-B14F-4D97-AF65-F5344CB8AC3E}">
        <p14:creationId xmlns:p14="http://schemas.microsoft.com/office/powerpoint/2010/main" val="1468247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984E7529-EB8C-BF6E-D24D-EF7A56DB7E00}"/>
              </a:ext>
            </a:extLst>
          </p:cNvPr>
          <p:cNvPicPr>
            <a:picLocks noChangeAspect="1"/>
          </p:cNvPicPr>
          <p:nvPr/>
        </p:nvPicPr>
        <p:blipFill rotWithShape="1">
          <a:blip r:embed="rId2">
            <a:extLst>
              <a:ext uri="{28A0092B-C50C-407E-A947-70E740481C1C}">
                <a14:useLocalDpi xmlns:a14="http://schemas.microsoft.com/office/drawing/2010/main" val="0"/>
              </a:ext>
            </a:extLst>
          </a:blip>
          <a:srcRect t="8385" r="1108" b="4605"/>
          <a:stretch/>
        </p:blipFill>
        <p:spPr>
          <a:xfrm>
            <a:off x="1516520" y="1517715"/>
            <a:ext cx="10628345" cy="5260159"/>
          </a:xfrm>
          <a:prstGeom prst="rect">
            <a:avLst/>
          </a:prstGeom>
        </p:spPr>
      </p:pic>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0" y="904973"/>
            <a:ext cx="9511645" cy="3880773"/>
          </a:xfrm>
        </p:spPr>
        <p:txBody>
          <a:bodyPr>
            <a:normAutofit/>
          </a:bodyPr>
          <a:lstStyle/>
          <a:p>
            <a:r>
              <a:rPr lang="en-US" sz="1700" dirty="0"/>
              <a:t>When you select a category you get a grid display with some filters on the left and the items on the right, just like Technopolis. You can either add open item, compare it or add it to your favorites</a:t>
            </a:r>
          </a:p>
          <a:p>
            <a:endParaRPr lang="en-US" sz="1700" dirty="0"/>
          </a:p>
        </p:txBody>
      </p:sp>
      <p:sp>
        <p:nvSpPr>
          <p:cNvPr id="6" name="Title 1">
            <a:extLst>
              <a:ext uri="{FF2B5EF4-FFF2-40B4-BE49-F238E27FC236}">
                <a16:creationId xmlns:a16="http://schemas.microsoft.com/office/drawing/2014/main" id="{93AC1E1C-3D63-5BBC-A61C-34E8D37E1273}"/>
              </a:ext>
            </a:extLst>
          </p:cNvPr>
          <p:cNvSpPr txBox="1">
            <a:spLocks/>
          </p:cNvSpPr>
          <p:nvPr/>
        </p:nvSpPr>
        <p:spPr>
          <a:xfrm>
            <a:off x="649053" y="24457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Filter - </a:t>
            </a:r>
            <a:r>
              <a:rPr lang="en-US" dirty="0" err="1"/>
              <a:t>Technomarket</a:t>
            </a:r>
            <a:endParaRPr lang="en-150" dirty="0"/>
          </a:p>
        </p:txBody>
      </p:sp>
    </p:spTree>
    <p:extLst>
      <p:ext uri="{BB962C8B-B14F-4D97-AF65-F5344CB8AC3E}">
        <p14:creationId xmlns:p14="http://schemas.microsoft.com/office/powerpoint/2010/main" val="1692683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B2B648E6-8963-35EE-9401-D2A0149F5F0A}"/>
              </a:ext>
            </a:extLst>
          </p:cNvPr>
          <p:cNvPicPr>
            <a:picLocks noChangeAspect="1"/>
          </p:cNvPicPr>
          <p:nvPr/>
        </p:nvPicPr>
        <p:blipFill rotWithShape="1">
          <a:blip r:embed="rId2">
            <a:extLst>
              <a:ext uri="{28A0092B-C50C-407E-A947-70E740481C1C}">
                <a14:useLocalDpi xmlns:a14="http://schemas.microsoft.com/office/drawing/2010/main" val="0"/>
              </a:ext>
            </a:extLst>
          </a:blip>
          <a:srcRect t="13883" r="1031" b="4743"/>
          <a:stretch/>
        </p:blipFill>
        <p:spPr>
          <a:xfrm>
            <a:off x="62845" y="744716"/>
            <a:ext cx="12066309" cy="5580668"/>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516284" y="0"/>
            <a:ext cx="6089629" cy="3880773"/>
          </a:xfrm>
        </p:spPr>
        <p:txBody>
          <a:bodyPr>
            <a:normAutofit/>
          </a:bodyPr>
          <a:lstStyle/>
          <a:p>
            <a:r>
              <a:rPr lang="en-US" sz="1700" dirty="0"/>
              <a:t>You can also change the items to be displayed as a list with more details compared to Technopolis. The price also can be manually set instead of having a slider</a:t>
            </a:r>
            <a:endParaRPr lang="en-150" sz="1700" dirty="0"/>
          </a:p>
        </p:txBody>
      </p:sp>
    </p:spTree>
    <p:extLst>
      <p:ext uri="{BB962C8B-B14F-4D97-AF65-F5344CB8AC3E}">
        <p14:creationId xmlns:p14="http://schemas.microsoft.com/office/powerpoint/2010/main" val="1838081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6101E2E-1A43-E8DA-524C-D09101D524C7}"/>
              </a:ext>
            </a:extLst>
          </p:cNvPr>
          <p:cNvPicPr>
            <a:picLocks noChangeAspect="1"/>
          </p:cNvPicPr>
          <p:nvPr/>
        </p:nvPicPr>
        <p:blipFill rotWithShape="1">
          <a:blip r:embed="rId2">
            <a:extLst>
              <a:ext uri="{28A0092B-C50C-407E-A947-70E740481C1C}">
                <a14:useLocalDpi xmlns:a14="http://schemas.microsoft.com/office/drawing/2010/main" val="0"/>
              </a:ext>
            </a:extLst>
          </a:blip>
          <a:srcRect t="8385" r="1186" b="4605"/>
          <a:stretch/>
        </p:blipFill>
        <p:spPr>
          <a:xfrm>
            <a:off x="62845" y="744719"/>
            <a:ext cx="12047456" cy="5967168"/>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516284" y="0"/>
            <a:ext cx="6089629" cy="3880773"/>
          </a:xfrm>
        </p:spPr>
        <p:txBody>
          <a:bodyPr>
            <a:normAutofit/>
          </a:bodyPr>
          <a:lstStyle/>
          <a:p>
            <a:r>
              <a:rPr lang="en-US" sz="1700" dirty="0"/>
              <a:t>On the left everything besides the price range is a checkbox. Selecting one refreshed the page and narrows down your options for other choices. However, the color 						    makes it hard to read</a:t>
            </a:r>
            <a:endParaRPr lang="en-150" sz="1700" dirty="0"/>
          </a:p>
        </p:txBody>
      </p:sp>
    </p:spTree>
    <p:extLst>
      <p:ext uri="{BB962C8B-B14F-4D97-AF65-F5344CB8AC3E}">
        <p14:creationId xmlns:p14="http://schemas.microsoft.com/office/powerpoint/2010/main" val="138678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261B6FF1-32A6-6841-BE06-7E2B88BC4977}"/>
              </a:ext>
            </a:extLst>
          </p:cNvPr>
          <p:cNvPicPr>
            <a:picLocks noChangeAspect="1"/>
          </p:cNvPicPr>
          <p:nvPr/>
        </p:nvPicPr>
        <p:blipFill rotWithShape="1">
          <a:blip r:embed="rId2">
            <a:extLst>
              <a:ext uri="{28A0092B-C50C-407E-A947-70E740481C1C}">
                <a14:useLocalDpi xmlns:a14="http://schemas.microsoft.com/office/drawing/2010/main" val="0"/>
              </a:ext>
            </a:extLst>
          </a:blip>
          <a:srcRect t="8385" r="1186" b="4605"/>
          <a:stretch/>
        </p:blipFill>
        <p:spPr>
          <a:xfrm>
            <a:off x="62845" y="744718"/>
            <a:ext cx="12047456" cy="5967169"/>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516284" y="0"/>
            <a:ext cx="6089629" cy="3880773"/>
          </a:xfrm>
        </p:spPr>
        <p:txBody>
          <a:bodyPr>
            <a:normAutofit/>
          </a:bodyPr>
          <a:lstStyle/>
          <a:p>
            <a:r>
              <a:rPr lang="en-US" sz="1700" dirty="0"/>
              <a:t>There are plenty of things to filter your results by, and you can always remove one of them at the top of the search result</a:t>
            </a:r>
            <a:endParaRPr lang="en-150" sz="1700" dirty="0"/>
          </a:p>
        </p:txBody>
      </p:sp>
    </p:spTree>
    <p:extLst>
      <p:ext uri="{BB962C8B-B14F-4D97-AF65-F5344CB8AC3E}">
        <p14:creationId xmlns:p14="http://schemas.microsoft.com/office/powerpoint/2010/main" val="1687776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C5F9667-E92C-F96B-B482-895731426F08}"/>
              </a:ext>
            </a:extLst>
          </p:cNvPr>
          <p:cNvPicPr>
            <a:picLocks noChangeAspect="1"/>
          </p:cNvPicPr>
          <p:nvPr/>
        </p:nvPicPr>
        <p:blipFill rotWithShape="1">
          <a:blip r:embed="rId2">
            <a:extLst>
              <a:ext uri="{28A0092B-C50C-407E-A947-70E740481C1C}">
                <a14:useLocalDpi xmlns:a14="http://schemas.microsoft.com/office/drawing/2010/main" val="0"/>
              </a:ext>
            </a:extLst>
          </a:blip>
          <a:srcRect t="13737" r="1186" b="4742"/>
          <a:stretch/>
        </p:blipFill>
        <p:spPr>
          <a:xfrm>
            <a:off x="62845" y="735291"/>
            <a:ext cx="12047456" cy="5590621"/>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516284" y="0"/>
            <a:ext cx="6089629" cy="3880773"/>
          </a:xfrm>
        </p:spPr>
        <p:txBody>
          <a:bodyPr>
            <a:normAutofit/>
          </a:bodyPr>
          <a:lstStyle/>
          <a:p>
            <a:r>
              <a:rPr lang="en-US" sz="1700" dirty="0"/>
              <a:t>When you click on the sorting you get a dialog box that grays out the rest of the page with a few checkboxes (when it should be radio buttons or no boxes at all)</a:t>
            </a:r>
            <a:endParaRPr lang="en-150" sz="1700" dirty="0"/>
          </a:p>
        </p:txBody>
      </p:sp>
    </p:spTree>
    <p:extLst>
      <p:ext uri="{BB962C8B-B14F-4D97-AF65-F5344CB8AC3E}">
        <p14:creationId xmlns:p14="http://schemas.microsoft.com/office/powerpoint/2010/main" val="1634228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0" y="904973"/>
            <a:ext cx="9511645" cy="3880773"/>
          </a:xfrm>
        </p:spPr>
        <p:txBody>
          <a:bodyPr>
            <a:normAutofit/>
          </a:bodyPr>
          <a:lstStyle/>
          <a:p>
            <a:r>
              <a:rPr lang="en-US" sz="1700" dirty="0"/>
              <a:t>To initiate a comparison, you have to click on the “compare” button on an item (can only be in one category) and it gets added to the bottom of the screen</a:t>
            </a:r>
          </a:p>
        </p:txBody>
      </p:sp>
      <p:sp>
        <p:nvSpPr>
          <p:cNvPr id="6" name="Title 1">
            <a:extLst>
              <a:ext uri="{FF2B5EF4-FFF2-40B4-BE49-F238E27FC236}">
                <a16:creationId xmlns:a16="http://schemas.microsoft.com/office/drawing/2014/main" id="{93AC1E1C-3D63-5BBC-A61C-34E8D37E1273}"/>
              </a:ext>
            </a:extLst>
          </p:cNvPr>
          <p:cNvSpPr txBox="1">
            <a:spLocks/>
          </p:cNvSpPr>
          <p:nvPr/>
        </p:nvSpPr>
        <p:spPr>
          <a:xfrm>
            <a:off x="649053" y="24457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Compare - Technopolis</a:t>
            </a:r>
            <a:endParaRPr lang="en-150" dirty="0"/>
          </a:p>
        </p:txBody>
      </p:sp>
      <p:pic>
        <p:nvPicPr>
          <p:cNvPr id="3" name="Picture 2" descr="A screenshot of a computer&#10;&#10;Description automatically generated">
            <a:extLst>
              <a:ext uri="{FF2B5EF4-FFF2-40B4-BE49-F238E27FC236}">
                <a16:creationId xmlns:a16="http://schemas.microsoft.com/office/drawing/2014/main" id="{60BE5EE0-4A62-048E-4547-EF65B901A5C6}"/>
              </a:ext>
            </a:extLst>
          </p:cNvPr>
          <p:cNvPicPr>
            <a:picLocks noChangeAspect="1"/>
          </p:cNvPicPr>
          <p:nvPr/>
        </p:nvPicPr>
        <p:blipFill rotWithShape="1">
          <a:blip r:embed="rId2">
            <a:extLst>
              <a:ext uri="{28A0092B-C50C-407E-A947-70E740481C1C}">
                <a14:useLocalDpi xmlns:a14="http://schemas.microsoft.com/office/drawing/2010/main" val="0"/>
              </a:ext>
            </a:extLst>
          </a:blip>
          <a:srcRect t="8522" r="1186" b="4604"/>
          <a:stretch/>
        </p:blipFill>
        <p:spPr>
          <a:xfrm>
            <a:off x="1536568" y="1588647"/>
            <a:ext cx="10655431" cy="5269353"/>
          </a:xfrm>
          <a:prstGeom prst="rect">
            <a:avLst/>
          </a:prstGeom>
        </p:spPr>
      </p:pic>
    </p:spTree>
    <p:extLst>
      <p:ext uri="{BB962C8B-B14F-4D97-AF65-F5344CB8AC3E}">
        <p14:creationId xmlns:p14="http://schemas.microsoft.com/office/powerpoint/2010/main" val="196969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2" y="0"/>
            <a:ext cx="5684276" cy="3880773"/>
          </a:xfrm>
        </p:spPr>
        <p:txBody>
          <a:bodyPr>
            <a:normAutofit/>
          </a:bodyPr>
          <a:lstStyle/>
          <a:p>
            <a:r>
              <a:rPr lang="en-US" sz="1700" dirty="0"/>
              <a:t>You can only have up to 3 products however so choose wisely!</a:t>
            </a:r>
            <a:endParaRPr lang="en-150" sz="1700" dirty="0"/>
          </a:p>
        </p:txBody>
      </p:sp>
      <p:pic>
        <p:nvPicPr>
          <p:cNvPr id="5" name="Picture 4" descr="A screenshot of a computer&#10;&#10;Description automatically generated">
            <a:extLst>
              <a:ext uri="{FF2B5EF4-FFF2-40B4-BE49-F238E27FC236}">
                <a16:creationId xmlns:a16="http://schemas.microsoft.com/office/drawing/2014/main" id="{C57CEDF6-49DA-81D3-9D23-A20F20EC5509}"/>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08" b="4880"/>
          <a:stretch/>
        </p:blipFill>
        <p:spPr>
          <a:xfrm>
            <a:off x="67559" y="820132"/>
            <a:ext cx="12056882" cy="5957740"/>
          </a:xfrm>
          <a:prstGeom prst="rect">
            <a:avLst/>
          </a:prstGeom>
        </p:spPr>
      </p:pic>
    </p:spTree>
    <p:extLst>
      <p:ext uri="{BB962C8B-B14F-4D97-AF65-F5344CB8AC3E}">
        <p14:creationId xmlns:p14="http://schemas.microsoft.com/office/powerpoint/2010/main" val="56755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2" y="0"/>
            <a:ext cx="5684276" cy="3880773"/>
          </a:xfrm>
        </p:spPr>
        <p:txBody>
          <a:bodyPr>
            <a:normAutofit/>
          </a:bodyPr>
          <a:lstStyle/>
          <a:p>
            <a:r>
              <a:rPr lang="en-US" sz="1700" dirty="0"/>
              <a:t>You can only have up to 3 products however so choose wisely!</a:t>
            </a:r>
            <a:endParaRPr lang="en-150" sz="1700" dirty="0"/>
          </a:p>
        </p:txBody>
      </p:sp>
      <p:pic>
        <p:nvPicPr>
          <p:cNvPr id="5" name="Picture 4" descr="A screenshot of a computer&#10;&#10;Description automatically generated">
            <a:extLst>
              <a:ext uri="{FF2B5EF4-FFF2-40B4-BE49-F238E27FC236}">
                <a16:creationId xmlns:a16="http://schemas.microsoft.com/office/drawing/2014/main" id="{C57CEDF6-49DA-81D3-9D23-A20F20EC5509}"/>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08" b="4880"/>
          <a:stretch/>
        </p:blipFill>
        <p:spPr>
          <a:xfrm>
            <a:off x="67559" y="820132"/>
            <a:ext cx="12056882" cy="5957740"/>
          </a:xfrm>
          <a:prstGeom prst="rect">
            <a:avLst/>
          </a:prstGeom>
        </p:spPr>
      </p:pic>
    </p:spTree>
    <p:extLst>
      <p:ext uri="{BB962C8B-B14F-4D97-AF65-F5344CB8AC3E}">
        <p14:creationId xmlns:p14="http://schemas.microsoft.com/office/powerpoint/2010/main" val="4225655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E1C15D79-0753-5294-E660-24D5BAAB3D71}"/>
              </a:ext>
            </a:extLst>
          </p:cNvPr>
          <p:cNvPicPr>
            <a:picLocks noChangeAspect="1"/>
          </p:cNvPicPr>
          <p:nvPr/>
        </p:nvPicPr>
        <p:blipFill rotWithShape="1">
          <a:blip r:embed="rId2">
            <a:extLst>
              <a:ext uri="{28A0092B-C50C-407E-A947-70E740481C1C}">
                <a14:useLocalDpi xmlns:a14="http://schemas.microsoft.com/office/drawing/2010/main" val="0"/>
              </a:ext>
            </a:extLst>
          </a:blip>
          <a:srcRect t="8522" r="1108" b="4604"/>
          <a:stretch/>
        </p:blipFill>
        <p:spPr>
          <a:xfrm>
            <a:off x="67559" y="820132"/>
            <a:ext cx="12056882" cy="5957740"/>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2" y="0"/>
            <a:ext cx="5769116" cy="3880773"/>
          </a:xfrm>
        </p:spPr>
        <p:txBody>
          <a:bodyPr>
            <a:normAutofit/>
          </a:bodyPr>
          <a:lstStyle/>
          <a:p>
            <a:r>
              <a:rPr lang="en-US" sz="1700" dirty="0"/>
              <a:t>When you click on the compare, you go to a page with your items and no site header. You can favorite, remove from comparison or add the item to your cart</a:t>
            </a:r>
            <a:endParaRPr lang="en-150" sz="1700" dirty="0"/>
          </a:p>
        </p:txBody>
      </p:sp>
    </p:spTree>
    <p:extLst>
      <p:ext uri="{BB962C8B-B14F-4D97-AF65-F5344CB8AC3E}">
        <p14:creationId xmlns:p14="http://schemas.microsoft.com/office/powerpoint/2010/main" val="317520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1442D33-7300-5115-BDA2-7990CA106D1B}"/>
              </a:ext>
            </a:extLst>
          </p:cNvPr>
          <p:cNvPicPr>
            <a:picLocks noChangeAspect="1"/>
          </p:cNvPicPr>
          <p:nvPr/>
        </p:nvPicPr>
        <p:blipFill rotWithShape="1">
          <a:blip r:embed="rId2">
            <a:extLst>
              <a:ext uri="{28A0092B-C50C-407E-A947-70E740481C1C}">
                <a14:useLocalDpi xmlns:a14="http://schemas.microsoft.com/office/drawing/2010/main" val="0"/>
              </a:ext>
            </a:extLst>
          </a:blip>
          <a:srcRect t="8384" r="1108" b="4742"/>
          <a:stretch/>
        </p:blipFill>
        <p:spPr>
          <a:xfrm>
            <a:off x="67559" y="820132"/>
            <a:ext cx="12056882" cy="5957740"/>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2" y="0"/>
            <a:ext cx="5769116" cy="3880773"/>
          </a:xfrm>
        </p:spPr>
        <p:txBody>
          <a:bodyPr>
            <a:normAutofit/>
          </a:bodyPr>
          <a:lstStyle/>
          <a:p>
            <a:r>
              <a:rPr lang="en-US" sz="1700" dirty="0"/>
              <a:t>When you scroll, you see the specs they’re compared by, as well as the items on the top with “add to cart” and the name + link to a detailed product page </a:t>
            </a:r>
            <a:endParaRPr lang="en-150" sz="1700" dirty="0"/>
          </a:p>
        </p:txBody>
      </p:sp>
    </p:spTree>
    <p:extLst>
      <p:ext uri="{BB962C8B-B14F-4D97-AF65-F5344CB8AC3E}">
        <p14:creationId xmlns:p14="http://schemas.microsoft.com/office/powerpoint/2010/main" val="2320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87A09-1187-9447-A18A-A7315E7654D0}"/>
              </a:ext>
            </a:extLst>
          </p:cNvPr>
          <p:cNvSpPr>
            <a:spLocks noGrp="1"/>
          </p:cNvSpPr>
          <p:nvPr>
            <p:ph type="title"/>
          </p:nvPr>
        </p:nvSpPr>
        <p:spPr/>
        <p:txBody>
          <a:bodyPr/>
          <a:lstStyle/>
          <a:p>
            <a:r>
              <a:rPr lang="en-US" dirty="0"/>
              <a:t>What is </a:t>
            </a:r>
            <a:r>
              <a:rPr lang="en-US" dirty="0" err="1"/>
              <a:t>Technomarket</a:t>
            </a:r>
            <a:r>
              <a:rPr lang="en-US" dirty="0"/>
              <a:t> / Technopolis?</a:t>
            </a:r>
            <a:endParaRPr lang="en-150" dirty="0"/>
          </a:p>
        </p:txBody>
      </p:sp>
      <p:sp>
        <p:nvSpPr>
          <p:cNvPr id="3" name="Content Placeholder 2">
            <a:extLst>
              <a:ext uri="{FF2B5EF4-FFF2-40B4-BE49-F238E27FC236}">
                <a16:creationId xmlns:a16="http://schemas.microsoft.com/office/drawing/2014/main" id="{80BBFA3F-1DA8-814E-2C81-BDFC2C272AA0}"/>
              </a:ext>
            </a:extLst>
          </p:cNvPr>
          <p:cNvSpPr>
            <a:spLocks noGrp="1"/>
          </p:cNvSpPr>
          <p:nvPr>
            <p:ph idx="1"/>
          </p:nvPr>
        </p:nvSpPr>
        <p:spPr>
          <a:xfrm>
            <a:off x="677334" y="2160589"/>
            <a:ext cx="5563210" cy="3880773"/>
          </a:xfrm>
        </p:spPr>
        <p:txBody>
          <a:bodyPr/>
          <a:lstStyle/>
          <a:p>
            <a:r>
              <a:rPr lang="en-US" dirty="0"/>
              <a:t>Technopolis and </a:t>
            </a:r>
            <a:r>
              <a:rPr lang="en-US" dirty="0" err="1"/>
              <a:t>Technomarket</a:t>
            </a:r>
            <a:r>
              <a:rPr lang="en-US" dirty="0"/>
              <a:t> are Bulgarian tech stores that both sell various tech (TVs, game consoles, laptops, phones, etc.) as well as “white tech” (ovens, washing machines, coffee makers, etc.)</a:t>
            </a:r>
          </a:p>
          <a:p>
            <a:endParaRPr lang="en-US" dirty="0"/>
          </a:p>
          <a:p>
            <a:r>
              <a:rPr lang="en-US" dirty="0"/>
              <a:t>They’re the two biggest tech stores in Bulgaria, and while the items they sell are similar, their online stores look quite different. I’ll be comparing the two and give a summary in the end.</a:t>
            </a:r>
            <a:endParaRPr lang="en-150" dirty="0"/>
          </a:p>
        </p:txBody>
      </p:sp>
      <p:pic>
        <p:nvPicPr>
          <p:cNvPr id="1030" name="Picture 6" descr="Технополис - София - Мол Сердика">
            <a:extLst>
              <a:ext uri="{FF2B5EF4-FFF2-40B4-BE49-F238E27FC236}">
                <a16:creationId xmlns:a16="http://schemas.microsoft.com/office/drawing/2014/main" id="{9B66970D-6BD4-A5EE-7705-FC837C629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5003" y="1270000"/>
            <a:ext cx="33718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chnomarket - Park Center">
            <a:extLst>
              <a:ext uri="{FF2B5EF4-FFF2-40B4-BE49-F238E27FC236}">
                <a16:creationId xmlns:a16="http://schemas.microsoft.com/office/drawing/2014/main" id="{89DF5C5F-8524-0F8F-0530-6009F2E8A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775" y="4662518"/>
            <a:ext cx="4771387" cy="171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554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0" y="904973"/>
            <a:ext cx="9511645" cy="3880773"/>
          </a:xfrm>
        </p:spPr>
        <p:txBody>
          <a:bodyPr>
            <a:normAutofit/>
          </a:bodyPr>
          <a:lstStyle/>
          <a:p>
            <a:r>
              <a:rPr lang="en-US" sz="1700" dirty="0"/>
              <a:t>To initiate a comparison, you have to click on the “compare” button on an item (can only be in one category). It shows a brief small pop-up at the bottom of the screen.</a:t>
            </a:r>
          </a:p>
        </p:txBody>
      </p:sp>
      <p:sp>
        <p:nvSpPr>
          <p:cNvPr id="6" name="Title 1">
            <a:extLst>
              <a:ext uri="{FF2B5EF4-FFF2-40B4-BE49-F238E27FC236}">
                <a16:creationId xmlns:a16="http://schemas.microsoft.com/office/drawing/2014/main" id="{93AC1E1C-3D63-5BBC-A61C-34E8D37E1273}"/>
              </a:ext>
            </a:extLst>
          </p:cNvPr>
          <p:cNvSpPr txBox="1">
            <a:spLocks/>
          </p:cNvSpPr>
          <p:nvPr/>
        </p:nvSpPr>
        <p:spPr>
          <a:xfrm>
            <a:off x="649053" y="24457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Compare - </a:t>
            </a:r>
            <a:r>
              <a:rPr lang="en-US" dirty="0" err="1"/>
              <a:t>Technomarket</a:t>
            </a:r>
            <a:endParaRPr lang="en-150" dirty="0"/>
          </a:p>
        </p:txBody>
      </p:sp>
      <p:pic>
        <p:nvPicPr>
          <p:cNvPr id="4" name="Picture 3" descr="A screenshot of a computer&#10;&#10;Description automatically generated">
            <a:extLst>
              <a:ext uri="{FF2B5EF4-FFF2-40B4-BE49-F238E27FC236}">
                <a16:creationId xmlns:a16="http://schemas.microsoft.com/office/drawing/2014/main" id="{4F93D2B0-AFD2-413A-77DD-2C40942C7C8A}"/>
              </a:ext>
            </a:extLst>
          </p:cNvPr>
          <p:cNvPicPr>
            <a:picLocks noChangeAspect="1"/>
          </p:cNvPicPr>
          <p:nvPr/>
        </p:nvPicPr>
        <p:blipFill rotWithShape="1">
          <a:blip r:embed="rId3">
            <a:extLst>
              <a:ext uri="{28A0092B-C50C-407E-A947-70E740481C1C}">
                <a14:useLocalDpi xmlns:a14="http://schemas.microsoft.com/office/drawing/2010/main" val="0"/>
              </a:ext>
            </a:extLst>
          </a:blip>
          <a:srcRect t="8659" r="1186" b="4742"/>
          <a:stretch/>
        </p:blipFill>
        <p:spPr>
          <a:xfrm>
            <a:off x="1874049" y="1725105"/>
            <a:ext cx="10173407" cy="5015060"/>
          </a:xfrm>
          <a:prstGeom prst="rect">
            <a:avLst/>
          </a:prstGeom>
        </p:spPr>
      </p:pic>
    </p:spTree>
    <p:extLst>
      <p:ext uri="{BB962C8B-B14F-4D97-AF65-F5344CB8AC3E}">
        <p14:creationId xmlns:p14="http://schemas.microsoft.com/office/powerpoint/2010/main" val="3556491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2" y="0"/>
            <a:ext cx="5769116" cy="3880773"/>
          </a:xfrm>
        </p:spPr>
        <p:txBody>
          <a:bodyPr>
            <a:normAutofit/>
          </a:bodyPr>
          <a:lstStyle/>
          <a:p>
            <a:r>
              <a:rPr lang="en-US" sz="1700" dirty="0"/>
              <a:t>After the notification disappears there’s a small button on the bottom right, but it’s easy to miss</a:t>
            </a:r>
            <a:endParaRPr lang="en-150" sz="1700" dirty="0"/>
          </a:p>
        </p:txBody>
      </p:sp>
      <p:pic>
        <p:nvPicPr>
          <p:cNvPr id="7" name="Picture 6" descr="A screenshot of a computer&#10;&#10;Description automatically generated with medium confidence">
            <a:extLst>
              <a:ext uri="{FF2B5EF4-FFF2-40B4-BE49-F238E27FC236}">
                <a16:creationId xmlns:a16="http://schemas.microsoft.com/office/drawing/2014/main" id="{B38A099A-0D8A-6D1B-5B74-82EFABA776D5}"/>
              </a:ext>
            </a:extLst>
          </p:cNvPr>
          <p:cNvPicPr>
            <a:picLocks noChangeAspect="1"/>
          </p:cNvPicPr>
          <p:nvPr/>
        </p:nvPicPr>
        <p:blipFill rotWithShape="1">
          <a:blip r:embed="rId2">
            <a:extLst>
              <a:ext uri="{28A0092B-C50C-407E-A947-70E740481C1C}">
                <a14:useLocalDpi xmlns:a14="http://schemas.microsoft.com/office/drawing/2010/main" val="0"/>
              </a:ext>
            </a:extLst>
          </a:blip>
          <a:srcRect t="8240" r="1186" b="4743"/>
          <a:stretch/>
        </p:blipFill>
        <p:spPr>
          <a:xfrm>
            <a:off x="72272" y="782425"/>
            <a:ext cx="12047456" cy="5967692"/>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8563A4CB-01ED-E456-925A-0D960533ABCF}"/>
                  </a:ext>
                </a:extLst>
              </p14:cNvPr>
              <p14:cNvContentPartPr/>
              <p14:nvPr/>
            </p14:nvContentPartPr>
            <p14:xfrm>
              <a:off x="10254593" y="5985505"/>
              <a:ext cx="1358640" cy="821880"/>
            </p14:xfrm>
          </p:contentPart>
        </mc:Choice>
        <mc:Fallback>
          <p:pic>
            <p:nvPicPr>
              <p:cNvPr id="10" name="Ink 9">
                <a:extLst>
                  <a:ext uri="{FF2B5EF4-FFF2-40B4-BE49-F238E27FC236}">
                    <a16:creationId xmlns:a16="http://schemas.microsoft.com/office/drawing/2014/main" id="{8563A4CB-01ED-E456-925A-0D960533ABCF}"/>
                  </a:ext>
                </a:extLst>
              </p:cNvPr>
              <p:cNvPicPr/>
              <p:nvPr/>
            </p:nvPicPr>
            <p:blipFill>
              <a:blip r:embed="rId4"/>
              <a:stretch>
                <a:fillRect/>
              </a:stretch>
            </p:blipFill>
            <p:spPr>
              <a:xfrm>
                <a:off x="10245953" y="5976505"/>
                <a:ext cx="1376280" cy="839520"/>
              </a:xfrm>
              <a:prstGeom prst="rect">
                <a:avLst/>
              </a:prstGeom>
            </p:spPr>
          </p:pic>
        </mc:Fallback>
      </mc:AlternateContent>
    </p:spTree>
    <p:extLst>
      <p:ext uri="{BB962C8B-B14F-4D97-AF65-F5344CB8AC3E}">
        <p14:creationId xmlns:p14="http://schemas.microsoft.com/office/powerpoint/2010/main" val="3973756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0FCB59D-9A2C-A4CB-4F47-D8D9063A25F8}"/>
              </a:ext>
            </a:extLst>
          </p:cNvPr>
          <p:cNvPicPr>
            <a:picLocks noChangeAspect="1"/>
          </p:cNvPicPr>
          <p:nvPr/>
        </p:nvPicPr>
        <p:blipFill rotWithShape="1">
          <a:blip r:embed="rId2">
            <a:extLst>
              <a:ext uri="{28A0092B-C50C-407E-A947-70E740481C1C}">
                <a14:useLocalDpi xmlns:a14="http://schemas.microsoft.com/office/drawing/2010/main" val="0"/>
              </a:ext>
            </a:extLst>
          </a:blip>
          <a:srcRect t="8934" r="1186" b="4879"/>
          <a:stretch/>
        </p:blipFill>
        <p:spPr>
          <a:xfrm>
            <a:off x="72272" y="782424"/>
            <a:ext cx="12047456" cy="5910608"/>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2" y="0"/>
            <a:ext cx="5769116" cy="3880773"/>
          </a:xfrm>
        </p:spPr>
        <p:txBody>
          <a:bodyPr>
            <a:normAutofit/>
          </a:bodyPr>
          <a:lstStyle/>
          <a:p>
            <a:r>
              <a:rPr lang="en-US" sz="1700" dirty="0"/>
              <a:t>After you click the compare button, you get sent to a page with all your items, up to 8 of them</a:t>
            </a:r>
            <a:endParaRPr lang="en-150" sz="1700" dirty="0"/>
          </a:p>
        </p:txBody>
      </p:sp>
    </p:spTree>
    <p:extLst>
      <p:ext uri="{BB962C8B-B14F-4D97-AF65-F5344CB8AC3E}">
        <p14:creationId xmlns:p14="http://schemas.microsoft.com/office/powerpoint/2010/main" val="1452220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DE4D7688-6419-BFAD-0DD9-0EF058912190}"/>
              </a:ext>
            </a:extLst>
          </p:cNvPr>
          <p:cNvPicPr>
            <a:picLocks noChangeAspect="1"/>
          </p:cNvPicPr>
          <p:nvPr/>
        </p:nvPicPr>
        <p:blipFill rotWithShape="1">
          <a:blip r:embed="rId2">
            <a:extLst>
              <a:ext uri="{28A0092B-C50C-407E-A947-70E740481C1C}">
                <a14:useLocalDpi xmlns:a14="http://schemas.microsoft.com/office/drawing/2010/main" val="0"/>
              </a:ext>
            </a:extLst>
          </a:blip>
          <a:srcRect t="13814" r="1186" b="5017"/>
          <a:stretch/>
        </p:blipFill>
        <p:spPr>
          <a:xfrm>
            <a:off x="72272" y="782424"/>
            <a:ext cx="12047456" cy="5566532"/>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2" y="0"/>
            <a:ext cx="5769116" cy="3880773"/>
          </a:xfrm>
        </p:spPr>
        <p:txBody>
          <a:bodyPr>
            <a:normAutofit/>
          </a:bodyPr>
          <a:lstStyle/>
          <a:p>
            <a:r>
              <a:rPr lang="en-US" sz="1700" dirty="0"/>
              <a:t>You can switch between categories on the top left, although it is a bit buggy</a:t>
            </a:r>
            <a:endParaRPr lang="en-150" sz="1700" dirty="0"/>
          </a:p>
        </p:txBody>
      </p:sp>
    </p:spTree>
    <p:extLst>
      <p:ext uri="{BB962C8B-B14F-4D97-AF65-F5344CB8AC3E}">
        <p14:creationId xmlns:p14="http://schemas.microsoft.com/office/powerpoint/2010/main" val="9811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EAA96F3-499A-3F93-D224-16687A6384CE}"/>
              </a:ext>
            </a:extLst>
          </p:cNvPr>
          <p:cNvPicPr>
            <a:picLocks noChangeAspect="1"/>
          </p:cNvPicPr>
          <p:nvPr/>
        </p:nvPicPr>
        <p:blipFill rotWithShape="1">
          <a:blip r:embed="rId2">
            <a:extLst>
              <a:ext uri="{28A0092B-C50C-407E-A947-70E740481C1C}">
                <a14:useLocalDpi xmlns:a14="http://schemas.microsoft.com/office/drawing/2010/main" val="0"/>
              </a:ext>
            </a:extLst>
          </a:blip>
          <a:srcRect t="8384" r="1186" b="4742"/>
          <a:stretch/>
        </p:blipFill>
        <p:spPr>
          <a:xfrm>
            <a:off x="72272" y="791851"/>
            <a:ext cx="12047456" cy="5957741"/>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2" y="0"/>
            <a:ext cx="5769116" cy="3880773"/>
          </a:xfrm>
        </p:spPr>
        <p:txBody>
          <a:bodyPr>
            <a:normAutofit/>
          </a:bodyPr>
          <a:lstStyle/>
          <a:p>
            <a:r>
              <a:rPr lang="en-US" sz="1700" dirty="0"/>
              <a:t>When you scroll down you can see more details on each category, however you can’t see what item is what, you have to scroll back</a:t>
            </a:r>
            <a:endParaRPr lang="en-150" sz="1700" dirty="0"/>
          </a:p>
        </p:txBody>
      </p:sp>
    </p:spTree>
    <p:extLst>
      <p:ext uri="{BB962C8B-B14F-4D97-AF65-F5344CB8AC3E}">
        <p14:creationId xmlns:p14="http://schemas.microsoft.com/office/powerpoint/2010/main" val="33541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F7CEFF4A-899E-59F6-8EE6-81DE554C3798}"/>
              </a:ext>
            </a:extLst>
          </p:cNvPr>
          <p:cNvPicPr>
            <a:picLocks noChangeAspect="1"/>
          </p:cNvPicPr>
          <p:nvPr/>
        </p:nvPicPr>
        <p:blipFill rotWithShape="1">
          <a:blip r:embed="rId2">
            <a:extLst>
              <a:ext uri="{28A0092B-C50C-407E-A947-70E740481C1C}">
                <a14:useLocalDpi xmlns:a14="http://schemas.microsoft.com/office/drawing/2010/main" val="0"/>
              </a:ext>
            </a:extLst>
          </a:blip>
          <a:srcRect t="8384" r="1186" b="4742"/>
          <a:stretch/>
        </p:blipFill>
        <p:spPr>
          <a:xfrm>
            <a:off x="72272" y="791851"/>
            <a:ext cx="12047456" cy="5957742"/>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2" y="0"/>
            <a:ext cx="5769116" cy="3880773"/>
          </a:xfrm>
        </p:spPr>
        <p:txBody>
          <a:bodyPr>
            <a:normAutofit/>
          </a:bodyPr>
          <a:lstStyle/>
          <a:p>
            <a:r>
              <a:rPr lang="en-US" sz="1700" dirty="0"/>
              <a:t>You can also click on “show differences” only to show you only the different categories</a:t>
            </a:r>
          </a:p>
          <a:p>
            <a:pPr marL="0" indent="0">
              <a:buNone/>
            </a:pPr>
            <a:endParaRPr lang="en-150" sz="1700" dirty="0"/>
          </a:p>
        </p:txBody>
      </p:sp>
    </p:spTree>
    <p:extLst>
      <p:ext uri="{BB962C8B-B14F-4D97-AF65-F5344CB8AC3E}">
        <p14:creationId xmlns:p14="http://schemas.microsoft.com/office/powerpoint/2010/main" val="3114412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27C2BEA-2ECD-8407-1B36-F1AB89A7F641}"/>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86" b="4880"/>
          <a:stretch/>
        </p:blipFill>
        <p:spPr>
          <a:xfrm>
            <a:off x="72272" y="782424"/>
            <a:ext cx="12047456" cy="5957742"/>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Compare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1" y="0"/>
            <a:ext cx="5835103" cy="3880773"/>
          </a:xfrm>
        </p:spPr>
        <p:txBody>
          <a:bodyPr>
            <a:normAutofit/>
          </a:bodyPr>
          <a:lstStyle/>
          <a:p>
            <a:r>
              <a:rPr lang="en-US" sz="1600" dirty="0"/>
              <a:t>If you add too many items you have to scroll horizontally, but the scroll bar is at the bottom so you have to scroll all the way to the bottom to compare items</a:t>
            </a:r>
            <a:endParaRPr lang="en-150" sz="1600" dirty="0"/>
          </a:p>
        </p:txBody>
      </p:sp>
    </p:spTree>
    <p:extLst>
      <p:ext uri="{BB962C8B-B14F-4D97-AF65-F5344CB8AC3E}">
        <p14:creationId xmlns:p14="http://schemas.microsoft.com/office/powerpoint/2010/main" val="2806387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0" y="904973"/>
            <a:ext cx="9511645" cy="3880773"/>
          </a:xfrm>
        </p:spPr>
        <p:txBody>
          <a:bodyPr>
            <a:normAutofit/>
          </a:bodyPr>
          <a:lstStyle/>
          <a:p>
            <a:r>
              <a:rPr lang="en-US" sz="1700" dirty="0"/>
              <a:t>After you click on an item, it either takes you to the cart total/checkout page, or you get a suggestion for something else to buy that might be relevant to your purchase</a:t>
            </a:r>
          </a:p>
          <a:p>
            <a:endParaRPr lang="en-US" sz="1700" dirty="0"/>
          </a:p>
          <a:p>
            <a:r>
              <a:rPr lang="en-US" sz="1700" dirty="0"/>
              <a:t>This could be really annoying if you want to purchase multiple items, since it takes you to a different page</a:t>
            </a:r>
          </a:p>
        </p:txBody>
      </p:sp>
      <p:sp>
        <p:nvSpPr>
          <p:cNvPr id="6" name="Title 1">
            <a:extLst>
              <a:ext uri="{FF2B5EF4-FFF2-40B4-BE49-F238E27FC236}">
                <a16:creationId xmlns:a16="http://schemas.microsoft.com/office/drawing/2014/main" id="{93AC1E1C-3D63-5BBC-A61C-34E8D37E1273}"/>
              </a:ext>
            </a:extLst>
          </p:cNvPr>
          <p:cNvSpPr txBox="1">
            <a:spLocks/>
          </p:cNvSpPr>
          <p:nvPr/>
        </p:nvSpPr>
        <p:spPr>
          <a:xfrm>
            <a:off x="649053" y="24457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Cart -Technopolis</a:t>
            </a:r>
            <a:endParaRPr lang="en-150" dirty="0"/>
          </a:p>
        </p:txBody>
      </p:sp>
      <p:pic>
        <p:nvPicPr>
          <p:cNvPr id="3" name="Picture 2" descr="A screenshot of a computer&#10;&#10;Description automatically generated">
            <a:extLst>
              <a:ext uri="{FF2B5EF4-FFF2-40B4-BE49-F238E27FC236}">
                <a16:creationId xmlns:a16="http://schemas.microsoft.com/office/drawing/2014/main" id="{FE2138B6-BDB6-B181-4218-A8E0653D4B38}"/>
              </a:ext>
            </a:extLst>
          </p:cNvPr>
          <p:cNvPicPr>
            <a:picLocks noChangeAspect="1"/>
          </p:cNvPicPr>
          <p:nvPr/>
        </p:nvPicPr>
        <p:blipFill rotWithShape="1">
          <a:blip r:embed="rId3">
            <a:extLst>
              <a:ext uri="{28A0092B-C50C-407E-A947-70E740481C1C}">
                <a14:useLocalDpi xmlns:a14="http://schemas.microsoft.com/office/drawing/2010/main" val="0"/>
              </a:ext>
            </a:extLst>
          </a:blip>
          <a:srcRect t="8522" r="1186" b="4742"/>
          <a:stretch/>
        </p:blipFill>
        <p:spPr>
          <a:xfrm>
            <a:off x="3761248" y="2592371"/>
            <a:ext cx="8286207" cy="4091233"/>
          </a:xfrm>
          <a:prstGeom prst="rect">
            <a:avLst/>
          </a:prstGeom>
        </p:spPr>
      </p:pic>
    </p:spTree>
    <p:extLst>
      <p:ext uri="{BB962C8B-B14F-4D97-AF65-F5344CB8AC3E}">
        <p14:creationId xmlns:p14="http://schemas.microsoft.com/office/powerpoint/2010/main" val="3402590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Cart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1" y="0"/>
            <a:ext cx="5835103" cy="3880773"/>
          </a:xfrm>
        </p:spPr>
        <p:txBody>
          <a:bodyPr>
            <a:normAutofit/>
          </a:bodyPr>
          <a:lstStyle/>
          <a:p>
            <a:r>
              <a:rPr lang="en-US" sz="1600" dirty="0"/>
              <a:t>You can also go to the product page to check out detailed plans for deterred payment (you can do this in the checkout as well)</a:t>
            </a:r>
            <a:endParaRPr lang="en-150" sz="1600" dirty="0"/>
          </a:p>
        </p:txBody>
      </p:sp>
      <p:pic>
        <p:nvPicPr>
          <p:cNvPr id="5" name="Picture 4" descr="A screenshot of a computer&#10;&#10;Description automatically generated with medium confidence">
            <a:extLst>
              <a:ext uri="{FF2B5EF4-FFF2-40B4-BE49-F238E27FC236}">
                <a16:creationId xmlns:a16="http://schemas.microsoft.com/office/drawing/2014/main" id="{3DB12733-1354-225E-6A16-A64597863879}"/>
              </a:ext>
            </a:extLst>
          </p:cNvPr>
          <p:cNvPicPr>
            <a:picLocks noChangeAspect="1"/>
          </p:cNvPicPr>
          <p:nvPr/>
        </p:nvPicPr>
        <p:blipFill rotWithShape="1">
          <a:blip r:embed="rId2">
            <a:extLst>
              <a:ext uri="{28A0092B-C50C-407E-A947-70E740481C1C}">
                <a14:useLocalDpi xmlns:a14="http://schemas.microsoft.com/office/drawing/2010/main" val="0"/>
              </a:ext>
            </a:extLst>
          </a:blip>
          <a:srcRect t="8378" r="1263" b="4743"/>
          <a:stretch/>
        </p:blipFill>
        <p:spPr>
          <a:xfrm>
            <a:off x="76985" y="820131"/>
            <a:ext cx="12038029" cy="5958264"/>
          </a:xfrm>
          <a:prstGeom prst="rect">
            <a:avLst/>
          </a:prstGeom>
        </p:spPr>
      </p:pic>
    </p:spTree>
    <p:extLst>
      <p:ext uri="{BB962C8B-B14F-4D97-AF65-F5344CB8AC3E}">
        <p14:creationId xmlns:p14="http://schemas.microsoft.com/office/powerpoint/2010/main" val="225056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2C11F3B-71F1-CB84-E8F9-87AF0A8750E9}"/>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276" b="4742"/>
          <a:stretch/>
        </p:blipFill>
        <p:spPr>
          <a:xfrm>
            <a:off x="76985" y="810705"/>
            <a:ext cx="12036458" cy="5967168"/>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Cart - Technopolis</a:t>
            </a:r>
            <a:endParaRPr lang="en-150" sz="2800" dirty="0"/>
          </a:p>
        </p:txBody>
      </p:sp>
    </p:spTree>
    <p:extLst>
      <p:ext uri="{BB962C8B-B14F-4D97-AF65-F5344CB8AC3E}">
        <p14:creationId xmlns:p14="http://schemas.microsoft.com/office/powerpoint/2010/main" val="4059870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F2B8-EDB8-220D-E939-CD5A0F3B32C1}"/>
              </a:ext>
            </a:extLst>
          </p:cNvPr>
          <p:cNvSpPr>
            <a:spLocks noGrp="1"/>
          </p:cNvSpPr>
          <p:nvPr>
            <p:ph type="title"/>
          </p:nvPr>
        </p:nvSpPr>
        <p:spPr/>
        <p:txBody>
          <a:bodyPr/>
          <a:lstStyle/>
          <a:p>
            <a:r>
              <a:rPr lang="en-US" dirty="0"/>
              <a:t>Menu - Technopolis</a:t>
            </a:r>
            <a:endParaRPr lang="en-150" dirty="0"/>
          </a:p>
        </p:txBody>
      </p:sp>
      <p:sp>
        <p:nvSpPr>
          <p:cNvPr id="3" name="Content Placeholder 2">
            <a:extLst>
              <a:ext uri="{FF2B5EF4-FFF2-40B4-BE49-F238E27FC236}">
                <a16:creationId xmlns:a16="http://schemas.microsoft.com/office/drawing/2014/main" id="{5BA9277C-371C-4C11-3B44-E4BCC3F02292}"/>
              </a:ext>
            </a:extLst>
          </p:cNvPr>
          <p:cNvSpPr>
            <a:spLocks noGrp="1"/>
          </p:cNvSpPr>
          <p:nvPr>
            <p:ph idx="1"/>
          </p:nvPr>
        </p:nvSpPr>
        <p:spPr>
          <a:xfrm>
            <a:off x="0" y="1270000"/>
            <a:ext cx="5418666" cy="3880773"/>
          </a:xfrm>
        </p:spPr>
        <p:txBody>
          <a:bodyPr/>
          <a:lstStyle/>
          <a:p>
            <a:r>
              <a:rPr lang="en-US" dirty="0"/>
              <a:t>Technopolis has a drop down menu as well as a search bar on the top of the screen. The search options are also “sticky” so they stay on top of the screen as you scroll</a:t>
            </a:r>
          </a:p>
          <a:p>
            <a:endParaRPr lang="en-US" dirty="0"/>
          </a:p>
        </p:txBody>
      </p:sp>
      <p:pic>
        <p:nvPicPr>
          <p:cNvPr id="5" name="Picture 4">
            <a:extLst>
              <a:ext uri="{FF2B5EF4-FFF2-40B4-BE49-F238E27FC236}">
                <a16:creationId xmlns:a16="http://schemas.microsoft.com/office/drawing/2014/main" id="{607068FD-8D00-C8CC-F457-E4F331B5C616}"/>
              </a:ext>
            </a:extLst>
          </p:cNvPr>
          <p:cNvPicPr>
            <a:picLocks noChangeAspect="1"/>
          </p:cNvPicPr>
          <p:nvPr/>
        </p:nvPicPr>
        <p:blipFill rotWithShape="1">
          <a:blip r:embed="rId2"/>
          <a:srcRect t="8179" r="1341" b="4880"/>
          <a:stretch/>
        </p:blipFill>
        <p:spPr>
          <a:xfrm>
            <a:off x="3595332" y="2323312"/>
            <a:ext cx="8596668" cy="4261310"/>
          </a:xfrm>
          <a:prstGeom prst="rect">
            <a:avLst/>
          </a:prstGeom>
        </p:spPr>
      </p:pic>
      <p:sp>
        <p:nvSpPr>
          <p:cNvPr id="7" name="TextBox 6">
            <a:extLst>
              <a:ext uri="{FF2B5EF4-FFF2-40B4-BE49-F238E27FC236}">
                <a16:creationId xmlns:a16="http://schemas.microsoft.com/office/drawing/2014/main" id="{25DE66B2-40F4-3595-00C5-F523BF4EBB79}"/>
              </a:ext>
            </a:extLst>
          </p:cNvPr>
          <p:cNvSpPr txBox="1"/>
          <p:nvPr/>
        </p:nvSpPr>
        <p:spPr>
          <a:xfrm>
            <a:off x="0" y="2820377"/>
            <a:ext cx="3381867" cy="923330"/>
          </a:xfrm>
          <a:prstGeom prst="rect">
            <a:avLst/>
          </a:prstGeom>
          <a:noFill/>
        </p:spPr>
        <p:txBody>
          <a:bodyPr wrap="square">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You can also switch the site’s language to English if you can’t read Bulgarian!</a:t>
            </a:r>
          </a:p>
        </p:txBody>
      </p:sp>
    </p:spTree>
    <p:extLst>
      <p:ext uri="{BB962C8B-B14F-4D97-AF65-F5344CB8AC3E}">
        <p14:creationId xmlns:p14="http://schemas.microsoft.com/office/powerpoint/2010/main" val="724049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E9C27C0-0D5D-1A1B-F114-4EE6E09955DB}"/>
              </a:ext>
            </a:extLst>
          </p:cNvPr>
          <p:cNvPicPr>
            <a:picLocks noChangeAspect="1"/>
          </p:cNvPicPr>
          <p:nvPr/>
        </p:nvPicPr>
        <p:blipFill rotWithShape="1">
          <a:blip r:embed="rId2">
            <a:extLst>
              <a:ext uri="{28A0092B-C50C-407E-A947-70E740481C1C}">
                <a14:useLocalDpi xmlns:a14="http://schemas.microsoft.com/office/drawing/2010/main" val="0"/>
              </a:ext>
            </a:extLst>
          </a:blip>
          <a:srcRect t="8384" r="1263" b="4880"/>
          <a:stretch/>
        </p:blipFill>
        <p:spPr>
          <a:xfrm>
            <a:off x="76985" y="820132"/>
            <a:ext cx="12038029" cy="5948313"/>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Cart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1" y="0"/>
            <a:ext cx="6438420" cy="3880773"/>
          </a:xfrm>
        </p:spPr>
        <p:txBody>
          <a:bodyPr>
            <a:normAutofit/>
          </a:bodyPr>
          <a:lstStyle/>
          <a:p>
            <a:r>
              <a:rPr lang="en-US" sz="1600" dirty="0"/>
              <a:t>On the cart page, you can see an overview of your items as well as a promo code discount. You can select delivery to store or address. You can delete and change quantity. You also get an error if you go over the maximum available quantity for an item</a:t>
            </a:r>
            <a:endParaRPr lang="en-150" sz="1600" dirty="0"/>
          </a:p>
        </p:txBody>
      </p:sp>
    </p:spTree>
    <p:extLst>
      <p:ext uri="{BB962C8B-B14F-4D97-AF65-F5344CB8AC3E}">
        <p14:creationId xmlns:p14="http://schemas.microsoft.com/office/powerpoint/2010/main" val="3568222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02172BB-560B-2EE3-A5A5-8087A733C3A0}"/>
              </a:ext>
            </a:extLst>
          </p:cNvPr>
          <p:cNvPicPr>
            <a:picLocks noChangeAspect="1"/>
          </p:cNvPicPr>
          <p:nvPr/>
        </p:nvPicPr>
        <p:blipFill rotWithShape="1">
          <a:blip r:embed="rId2">
            <a:extLst>
              <a:ext uri="{28A0092B-C50C-407E-A947-70E740481C1C}">
                <a14:useLocalDpi xmlns:a14="http://schemas.microsoft.com/office/drawing/2010/main" val="0"/>
              </a:ext>
            </a:extLst>
          </a:blip>
          <a:srcRect t="8798" r="1263" b="5704"/>
          <a:stretch/>
        </p:blipFill>
        <p:spPr>
          <a:xfrm>
            <a:off x="76985" y="820132"/>
            <a:ext cx="12038029" cy="5863474"/>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Cart - Technopolis</a:t>
            </a:r>
            <a:endParaRPr lang="en-150" sz="2800" dirty="0"/>
          </a:p>
        </p:txBody>
      </p:sp>
    </p:spTree>
    <p:extLst>
      <p:ext uri="{BB962C8B-B14F-4D97-AF65-F5344CB8AC3E}">
        <p14:creationId xmlns:p14="http://schemas.microsoft.com/office/powerpoint/2010/main" val="178226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CC64AA7-CE7F-E425-6019-6595594EB538}"/>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263" b="5017"/>
          <a:stretch/>
        </p:blipFill>
        <p:spPr>
          <a:xfrm>
            <a:off x="76985" y="810705"/>
            <a:ext cx="12038029" cy="5948313"/>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Cart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1" y="0"/>
            <a:ext cx="5637141" cy="3880773"/>
          </a:xfrm>
        </p:spPr>
        <p:txBody>
          <a:bodyPr>
            <a:normAutofit/>
          </a:bodyPr>
          <a:lstStyle/>
          <a:p>
            <a:r>
              <a:rPr lang="en-US" sz="1600" dirty="0"/>
              <a:t>When you remove an item from the cart you get a notification about it</a:t>
            </a:r>
            <a:endParaRPr lang="en-150" sz="1600" dirty="0"/>
          </a:p>
        </p:txBody>
      </p:sp>
    </p:spTree>
    <p:extLst>
      <p:ext uri="{BB962C8B-B14F-4D97-AF65-F5344CB8AC3E}">
        <p14:creationId xmlns:p14="http://schemas.microsoft.com/office/powerpoint/2010/main" val="1435433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0" y="904973"/>
            <a:ext cx="9511645" cy="3880773"/>
          </a:xfrm>
        </p:spPr>
        <p:txBody>
          <a:bodyPr>
            <a:normAutofit/>
          </a:bodyPr>
          <a:lstStyle/>
          <a:p>
            <a:r>
              <a:rPr lang="en-US" sz="1700" dirty="0"/>
              <a:t>After you click on “add to cart” on an item, you get a small notification on the bottom that takes you to the cart page. You can also click the cart on the top right to go there</a:t>
            </a:r>
          </a:p>
          <a:p>
            <a:pPr marL="0" indent="0">
              <a:buNone/>
            </a:pPr>
            <a:endParaRPr lang="en-US" sz="1700" dirty="0"/>
          </a:p>
        </p:txBody>
      </p:sp>
      <p:sp>
        <p:nvSpPr>
          <p:cNvPr id="6" name="Title 1">
            <a:extLst>
              <a:ext uri="{FF2B5EF4-FFF2-40B4-BE49-F238E27FC236}">
                <a16:creationId xmlns:a16="http://schemas.microsoft.com/office/drawing/2014/main" id="{93AC1E1C-3D63-5BBC-A61C-34E8D37E1273}"/>
              </a:ext>
            </a:extLst>
          </p:cNvPr>
          <p:cNvSpPr txBox="1">
            <a:spLocks/>
          </p:cNvSpPr>
          <p:nvPr/>
        </p:nvSpPr>
        <p:spPr>
          <a:xfrm>
            <a:off x="649053" y="24457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Cart -</a:t>
            </a:r>
            <a:r>
              <a:rPr lang="en-US" dirty="0" err="1"/>
              <a:t>Technomarket</a:t>
            </a:r>
            <a:endParaRPr lang="en-150" dirty="0"/>
          </a:p>
        </p:txBody>
      </p:sp>
      <p:pic>
        <p:nvPicPr>
          <p:cNvPr id="4" name="Picture 3" descr="A screenshot of a computer&#10;&#10;Description automatically generated with medium confidence">
            <a:extLst>
              <a:ext uri="{FF2B5EF4-FFF2-40B4-BE49-F238E27FC236}">
                <a16:creationId xmlns:a16="http://schemas.microsoft.com/office/drawing/2014/main" id="{E20C5470-50F5-5B2C-3057-881A4F066861}"/>
              </a:ext>
            </a:extLst>
          </p:cNvPr>
          <p:cNvPicPr>
            <a:picLocks noChangeAspect="1"/>
          </p:cNvPicPr>
          <p:nvPr/>
        </p:nvPicPr>
        <p:blipFill rotWithShape="1">
          <a:blip r:embed="rId3">
            <a:extLst>
              <a:ext uri="{28A0092B-C50C-407E-A947-70E740481C1C}">
                <a14:useLocalDpi xmlns:a14="http://schemas.microsoft.com/office/drawing/2010/main" val="0"/>
              </a:ext>
            </a:extLst>
          </a:blip>
          <a:srcRect t="8384" r="1186" b="4880"/>
          <a:stretch/>
        </p:blipFill>
        <p:spPr>
          <a:xfrm>
            <a:off x="2102177" y="1612964"/>
            <a:ext cx="9945278" cy="4910385"/>
          </a:xfrm>
          <a:prstGeom prst="rect">
            <a:avLst/>
          </a:prstGeom>
        </p:spPr>
      </p:pic>
    </p:spTree>
    <p:extLst>
      <p:ext uri="{BB962C8B-B14F-4D97-AF65-F5344CB8AC3E}">
        <p14:creationId xmlns:p14="http://schemas.microsoft.com/office/powerpoint/2010/main" val="2740746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1B6A9934-DD6B-3237-FD45-2F088C4B15A3}"/>
              </a:ext>
            </a:extLst>
          </p:cNvPr>
          <p:cNvPicPr>
            <a:picLocks noChangeAspect="1"/>
          </p:cNvPicPr>
          <p:nvPr/>
        </p:nvPicPr>
        <p:blipFill rotWithShape="1">
          <a:blip r:embed="rId2">
            <a:extLst>
              <a:ext uri="{28A0092B-C50C-407E-A947-70E740481C1C}">
                <a14:useLocalDpi xmlns:a14="http://schemas.microsoft.com/office/drawing/2010/main" val="0"/>
              </a:ext>
            </a:extLst>
          </a:blip>
          <a:srcRect t="8384" r="1263" b="4880"/>
          <a:stretch/>
        </p:blipFill>
        <p:spPr>
          <a:xfrm>
            <a:off x="76985" y="810704"/>
            <a:ext cx="12038029" cy="5948314"/>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Cart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1" y="0"/>
            <a:ext cx="5637141" cy="3880773"/>
          </a:xfrm>
        </p:spPr>
        <p:txBody>
          <a:bodyPr>
            <a:normAutofit/>
          </a:bodyPr>
          <a:lstStyle/>
          <a:p>
            <a:r>
              <a:rPr lang="en-US" sz="1600" dirty="0"/>
              <a:t>You can also delete items from the cart preview on the top right</a:t>
            </a:r>
            <a:endParaRPr lang="en-150" sz="1600" dirty="0"/>
          </a:p>
        </p:txBody>
      </p:sp>
    </p:spTree>
    <p:extLst>
      <p:ext uri="{BB962C8B-B14F-4D97-AF65-F5344CB8AC3E}">
        <p14:creationId xmlns:p14="http://schemas.microsoft.com/office/powerpoint/2010/main" val="1224997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81DC7EB9-47E1-BCDA-C9AC-A487B95F9780}"/>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263" b="5017"/>
          <a:stretch/>
        </p:blipFill>
        <p:spPr>
          <a:xfrm>
            <a:off x="76984" y="801277"/>
            <a:ext cx="12038029" cy="5948314"/>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Cart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1" y="0"/>
            <a:ext cx="5637141" cy="3880773"/>
          </a:xfrm>
        </p:spPr>
        <p:txBody>
          <a:bodyPr>
            <a:normAutofit/>
          </a:bodyPr>
          <a:lstStyle/>
          <a:p>
            <a:r>
              <a:rPr lang="en-US" sz="1600" dirty="0"/>
              <a:t>You can go to the product page, you can get more information about buying in installments + insurance</a:t>
            </a:r>
            <a:endParaRPr lang="en-150" sz="1600" dirty="0"/>
          </a:p>
        </p:txBody>
      </p:sp>
    </p:spTree>
    <p:extLst>
      <p:ext uri="{BB962C8B-B14F-4D97-AF65-F5344CB8AC3E}">
        <p14:creationId xmlns:p14="http://schemas.microsoft.com/office/powerpoint/2010/main" val="3812235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472CFA0-3198-7587-6108-9462259F66C1}"/>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263" b="5017"/>
          <a:stretch/>
        </p:blipFill>
        <p:spPr>
          <a:xfrm>
            <a:off x="76983" y="801277"/>
            <a:ext cx="12038029" cy="5948314"/>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Cart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1" y="0"/>
            <a:ext cx="5637141" cy="3880773"/>
          </a:xfrm>
        </p:spPr>
        <p:txBody>
          <a:bodyPr>
            <a:normAutofit/>
          </a:bodyPr>
          <a:lstStyle/>
          <a:p>
            <a:r>
              <a:rPr lang="en-US" sz="1600" dirty="0"/>
              <a:t>You also have a variety of payment options, month wise</a:t>
            </a:r>
            <a:endParaRPr lang="en-150" sz="1600" dirty="0"/>
          </a:p>
        </p:txBody>
      </p:sp>
    </p:spTree>
    <p:extLst>
      <p:ext uri="{BB962C8B-B14F-4D97-AF65-F5344CB8AC3E}">
        <p14:creationId xmlns:p14="http://schemas.microsoft.com/office/powerpoint/2010/main" val="1434659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8A3950C-5ED0-CAF8-6E82-9106BF39C310}"/>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262" b="5017"/>
          <a:stretch/>
        </p:blipFill>
        <p:spPr>
          <a:xfrm>
            <a:off x="76983" y="801277"/>
            <a:ext cx="12038029" cy="5948314"/>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Cart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676541" y="0"/>
            <a:ext cx="5637141" cy="3880773"/>
          </a:xfrm>
        </p:spPr>
        <p:txBody>
          <a:bodyPr>
            <a:normAutofit/>
          </a:bodyPr>
          <a:lstStyle/>
          <a:p>
            <a:r>
              <a:rPr lang="en-US" sz="1600" dirty="0"/>
              <a:t>On the cart page you have your site header, items, item insurance, favorite/delete item and a discount code section</a:t>
            </a:r>
            <a:endParaRPr lang="en-150" sz="1600" dirty="0"/>
          </a:p>
        </p:txBody>
      </p:sp>
    </p:spTree>
    <p:extLst>
      <p:ext uri="{BB962C8B-B14F-4D97-AF65-F5344CB8AC3E}">
        <p14:creationId xmlns:p14="http://schemas.microsoft.com/office/powerpoint/2010/main" val="1401682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0" y="904973"/>
            <a:ext cx="9511645" cy="3880773"/>
          </a:xfrm>
        </p:spPr>
        <p:txBody>
          <a:bodyPr>
            <a:normAutofit/>
          </a:bodyPr>
          <a:lstStyle/>
          <a:p>
            <a:r>
              <a:rPr lang="en-US" sz="1700" dirty="0"/>
              <a:t>When you click on the “Buy online” button in your cart, to get taken to the login page, if you haven’t logged in already. Logged in you can register on the right side.</a:t>
            </a:r>
          </a:p>
          <a:p>
            <a:pPr marL="0" indent="0">
              <a:buNone/>
            </a:pPr>
            <a:endParaRPr lang="en-US" sz="1700" dirty="0"/>
          </a:p>
        </p:txBody>
      </p:sp>
      <p:sp>
        <p:nvSpPr>
          <p:cNvPr id="6" name="Title 1">
            <a:extLst>
              <a:ext uri="{FF2B5EF4-FFF2-40B4-BE49-F238E27FC236}">
                <a16:creationId xmlns:a16="http://schemas.microsoft.com/office/drawing/2014/main" id="{93AC1E1C-3D63-5BBC-A61C-34E8D37E1273}"/>
              </a:ext>
            </a:extLst>
          </p:cNvPr>
          <p:cNvSpPr txBox="1">
            <a:spLocks/>
          </p:cNvSpPr>
          <p:nvPr/>
        </p:nvSpPr>
        <p:spPr>
          <a:xfrm>
            <a:off x="649053" y="24457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Checkout -Technopolis</a:t>
            </a:r>
            <a:endParaRPr lang="en-150" dirty="0"/>
          </a:p>
        </p:txBody>
      </p:sp>
      <p:pic>
        <p:nvPicPr>
          <p:cNvPr id="3" name="Picture 2" descr="A screenshot of a computer&#10;&#10;Description automatically generated">
            <a:extLst>
              <a:ext uri="{FF2B5EF4-FFF2-40B4-BE49-F238E27FC236}">
                <a16:creationId xmlns:a16="http://schemas.microsoft.com/office/drawing/2014/main" id="{F30F9224-D566-81A2-F02C-94A558996B12}"/>
              </a:ext>
            </a:extLst>
          </p:cNvPr>
          <p:cNvPicPr>
            <a:picLocks noChangeAspect="1"/>
          </p:cNvPicPr>
          <p:nvPr/>
        </p:nvPicPr>
        <p:blipFill rotWithShape="1">
          <a:blip r:embed="rId3">
            <a:extLst>
              <a:ext uri="{28A0092B-C50C-407E-A947-70E740481C1C}">
                <a14:useLocalDpi xmlns:a14="http://schemas.microsoft.com/office/drawing/2010/main" val="0"/>
              </a:ext>
            </a:extLst>
          </a:blip>
          <a:srcRect t="8385" r="1108" b="4605"/>
          <a:stretch/>
        </p:blipFill>
        <p:spPr>
          <a:xfrm>
            <a:off x="2095192" y="1857080"/>
            <a:ext cx="9961690" cy="4930220"/>
          </a:xfrm>
          <a:prstGeom prst="rect">
            <a:avLst/>
          </a:prstGeom>
        </p:spPr>
      </p:pic>
      <p:sp>
        <p:nvSpPr>
          <p:cNvPr id="5" name="Content Placeholder 2">
            <a:extLst>
              <a:ext uri="{FF2B5EF4-FFF2-40B4-BE49-F238E27FC236}">
                <a16:creationId xmlns:a16="http://schemas.microsoft.com/office/drawing/2014/main" id="{1CFDAEC6-CD1A-EE0E-B924-3CFA4019066C}"/>
              </a:ext>
            </a:extLst>
          </p:cNvPr>
          <p:cNvSpPr txBox="1">
            <a:spLocks/>
          </p:cNvSpPr>
          <p:nvPr/>
        </p:nvSpPr>
        <p:spPr>
          <a:xfrm>
            <a:off x="1" y="2225773"/>
            <a:ext cx="2978870"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700" dirty="0"/>
              <a:t>You can also choose to login with your Google account instead</a:t>
            </a:r>
          </a:p>
        </p:txBody>
      </p:sp>
    </p:spTree>
    <p:extLst>
      <p:ext uri="{BB962C8B-B14F-4D97-AF65-F5344CB8AC3E}">
        <p14:creationId xmlns:p14="http://schemas.microsoft.com/office/powerpoint/2010/main" val="607810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733103" y="0"/>
            <a:ext cx="5637141" cy="3880773"/>
          </a:xfrm>
        </p:spPr>
        <p:txBody>
          <a:bodyPr>
            <a:normAutofit/>
          </a:bodyPr>
          <a:lstStyle/>
          <a:p>
            <a:r>
              <a:rPr lang="en-US" sz="1600" dirty="0"/>
              <a:t>You can also continue with no account. Just enter your email and continue with your checkout. Handy!</a:t>
            </a:r>
            <a:endParaRPr lang="en-150" sz="1600" dirty="0"/>
          </a:p>
        </p:txBody>
      </p:sp>
      <p:pic>
        <p:nvPicPr>
          <p:cNvPr id="4" name="Picture 3" descr="A screenshot of a computer&#10;&#10;Description automatically generated">
            <a:extLst>
              <a:ext uri="{FF2B5EF4-FFF2-40B4-BE49-F238E27FC236}">
                <a16:creationId xmlns:a16="http://schemas.microsoft.com/office/drawing/2014/main" id="{9DD2C80F-507A-07F7-4DE3-FDA96E98B2B7}"/>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08" b="4604"/>
          <a:stretch/>
        </p:blipFill>
        <p:spPr>
          <a:xfrm>
            <a:off x="67559" y="820132"/>
            <a:ext cx="12056882" cy="5976594"/>
          </a:xfrm>
          <a:prstGeom prst="rect">
            <a:avLst/>
          </a:prstGeom>
        </p:spPr>
      </p:pic>
    </p:spTree>
    <p:extLst>
      <p:ext uri="{BB962C8B-B14F-4D97-AF65-F5344CB8AC3E}">
        <p14:creationId xmlns:p14="http://schemas.microsoft.com/office/powerpoint/2010/main" val="1477139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9692A82-53CC-5A84-67A5-208FA2691CD0}"/>
              </a:ext>
            </a:extLst>
          </p:cNvPr>
          <p:cNvPicPr>
            <a:picLocks noChangeAspect="1"/>
          </p:cNvPicPr>
          <p:nvPr/>
        </p:nvPicPr>
        <p:blipFill rotWithShape="1">
          <a:blip r:embed="rId3">
            <a:extLst>
              <a:ext uri="{28A0092B-C50C-407E-A947-70E740481C1C}">
                <a14:useLocalDpi xmlns:a14="http://schemas.microsoft.com/office/drawing/2010/main" val="0"/>
              </a:ext>
            </a:extLst>
          </a:blip>
          <a:srcRect l="-709" t="8241" r="1418" b="4612"/>
          <a:stretch/>
        </p:blipFill>
        <p:spPr>
          <a:xfrm>
            <a:off x="0" y="669302"/>
            <a:ext cx="12105587" cy="5976595"/>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Technopolis</a:t>
            </a:r>
            <a:endParaRPr lang="en-150" sz="2800" dirty="0"/>
          </a:p>
        </p:txBody>
      </p:sp>
      <p:sp>
        <p:nvSpPr>
          <p:cNvPr id="5" name="Content Placeholder 2">
            <a:extLst>
              <a:ext uri="{FF2B5EF4-FFF2-40B4-BE49-F238E27FC236}">
                <a16:creationId xmlns:a16="http://schemas.microsoft.com/office/drawing/2014/main" id="{9582E540-39CD-92E6-C16F-753C9DFE3AE0}"/>
              </a:ext>
            </a:extLst>
          </p:cNvPr>
          <p:cNvSpPr>
            <a:spLocks noGrp="1"/>
          </p:cNvSpPr>
          <p:nvPr>
            <p:ph idx="1"/>
          </p:nvPr>
        </p:nvSpPr>
        <p:spPr>
          <a:xfrm>
            <a:off x="3110932" y="0"/>
            <a:ext cx="6325299" cy="3880773"/>
          </a:xfrm>
        </p:spPr>
        <p:txBody>
          <a:bodyPr>
            <a:normAutofit/>
          </a:bodyPr>
          <a:lstStyle/>
          <a:p>
            <a:r>
              <a:rPr lang="en-US" sz="1700" dirty="0"/>
              <a:t>When you type you get products that fit your search, as well as categories and “similar searches”</a:t>
            </a:r>
            <a:endParaRPr lang="en-150" sz="1700" dirty="0"/>
          </a:p>
        </p:txBody>
      </p:sp>
    </p:spTree>
    <p:extLst>
      <p:ext uri="{BB962C8B-B14F-4D97-AF65-F5344CB8AC3E}">
        <p14:creationId xmlns:p14="http://schemas.microsoft.com/office/powerpoint/2010/main" val="23195757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09E02B9-312A-0AF8-346D-4A4D3FF8AFDB}"/>
              </a:ext>
            </a:extLst>
          </p:cNvPr>
          <p:cNvPicPr>
            <a:picLocks noChangeAspect="1"/>
          </p:cNvPicPr>
          <p:nvPr/>
        </p:nvPicPr>
        <p:blipFill rotWithShape="1">
          <a:blip r:embed="rId2">
            <a:extLst>
              <a:ext uri="{28A0092B-C50C-407E-A947-70E740481C1C}">
                <a14:useLocalDpi xmlns:a14="http://schemas.microsoft.com/office/drawing/2010/main" val="0"/>
              </a:ext>
            </a:extLst>
          </a:blip>
          <a:srcRect t="9073" r="1108" b="4743"/>
          <a:stretch/>
        </p:blipFill>
        <p:spPr>
          <a:xfrm>
            <a:off x="67559" y="820132"/>
            <a:ext cx="12056882" cy="5910606"/>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733103" y="0"/>
            <a:ext cx="5637141" cy="3880773"/>
          </a:xfrm>
        </p:spPr>
        <p:txBody>
          <a:bodyPr>
            <a:normAutofit/>
          </a:bodyPr>
          <a:lstStyle/>
          <a:p>
            <a:r>
              <a:rPr lang="en-US" sz="1600" dirty="0"/>
              <a:t>When you continue after your cart, you’re prompted to enter your delivery address and you can see your total purchase on the right side</a:t>
            </a:r>
            <a:endParaRPr lang="en-150" sz="1600" dirty="0"/>
          </a:p>
        </p:txBody>
      </p:sp>
    </p:spTree>
    <p:extLst>
      <p:ext uri="{BB962C8B-B14F-4D97-AF65-F5344CB8AC3E}">
        <p14:creationId xmlns:p14="http://schemas.microsoft.com/office/powerpoint/2010/main" val="1115499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DE8BB6B5-FC41-5BA1-7902-8FACD2400C89}"/>
              </a:ext>
            </a:extLst>
          </p:cNvPr>
          <p:cNvPicPr>
            <a:picLocks noChangeAspect="1"/>
          </p:cNvPicPr>
          <p:nvPr/>
        </p:nvPicPr>
        <p:blipFill rotWithShape="1">
          <a:blip r:embed="rId2">
            <a:extLst>
              <a:ext uri="{28A0092B-C50C-407E-A947-70E740481C1C}">
                <a14:useLocalDpi xmlns:a14="http://schemas.microsoft.com/office/drawing/2010/main" val="0"/>
              </a:ext>
            </a:extLst>
          </a:blip>
          <a:srcRect t="8384" r="1108" b="5430"/>
          <a:stretch/>
        </p:blipFill>
        <p:spPr>
          <a:xfrm>
            <a:off x="67559" y="820132"/>
            <a:ext cx="12056882" cy="5910607"/>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733103" y="0"/>
            <a:ext cx="5637141" cy="3880773"/>
          </a:xfrm>
        </p:spPr>
        <p:txBody>
          <a:bodyPr>
            <a:normAutofit/>
          </a:bodyPr>
          <a:lstStyle/>
          <a:p>
            <a:r>
              <a:rPr lang="en-US" sz="1600" dirty="0"/>
              <a:t>At the bottom of the form there’s a “Save and continue” button (not translated) and a checkbox to save as default (for future purchases). Handy! You can also select if you want address or store delivery</a:t>
            </a:r>
            <a:endParaRPr lang="en-150" sz="1600" dirty="0"/>
          </a:p>
        </p:txBody>
      </p:sp>
    </p:spTree>
    <p:extLst>
      <p:ext uri="{BB962C8B-B14F-4D97-AF65-F5344CB8AC3E}">
        <p14:creationId xmlns:p14="http://schemas.microsoft.com/office/powerpoint/2010/main" val="4238197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31F18A2-F6B1-FA83-E9FF-CA19E1557BF4}"/>
              </a:ext>
            </a:extLst>
          </p:cNvPr>
          <p:cNvPicPr>
            <a:picLocks noChangeAspect="1"/>
          </p:cNvPicPr>
          <p:nvPr/>
        </p:nvPicPr>
        <p:blipFill rotWithShape="1">
          <a:blip r:embed="rId2">
            <a:extLst>
              <a:ext uri="{28A0092B-C50C-407E-A947-70E740481C1C}">
                <a14:useLocalDpi xmlns:a14="http://schemas.microsoft.com/office/drawing/2010/main" val="0"/>
              </a:ext>
            </a:extLst>
          </a:blip>
          <a:srcRect t="8522" r="1108" b="5292"/>
          <a:stretch/>
        </p:blipFill>
        <p:spPr>
          <a:xfrm>
            <a:off x="67559" y="660400"/>
            <a:ext cx="12056882" cy="5910607"/>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733103" y="0"/>
            <a:ext cx="5637141" cy="3880773"/>
          </a:xfrm>
        </p:spPr>
        <p:txBody>
          <a:bodyPr>
            <a:normAutofit/>
          </a:bodyPr>
          <a:lstStyle/>
          <a:p>
            <a:r>
              <a:rPr lang="en-US" sz="1600" dirty="0"/>
              <a:t>On the next page you get your payment method as well as choosing if it’s a personal or corporate purchase</a:t>
            </a:r>
            <a:endParaRPr lang="en-150" sz="1600" dirty="0"/>
          </a:p>
        </p:txBody>
      </p:sp>
    </p:spTree>
    <p:extLst>
      <p:ext uri="{BB962C8B-B14F-4D97-AF65-F5344CB8AC3E}">
        <p14:creationId xmlns:p14="http://schemas.microsoft.com/office/powerpoint/2010/main" val="1825440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5ECB970-EDBE-7989-2895-F954783F27E5}"/>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08" b="5567"/>
          <a:stretch/>
        </p:blipFill>
        <p:spPr>
          <a:xfrm>
            <a:off x="67559" y="660400"/>
            <a:ext cx="12056882" cy="5910608"/>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733103" y="0"/>
            <a:ext cx="5637141" cy="3880773"/>
          </a:xfrm>
        </p:spPr>
        <p:txBody>
          <a:bodyPr>
            <a:normAutofit/>
          </a:bodyPr>
          <a:lstStyle/>
          <a:p>
            <a:r>
              <a:rPr lang="en-US" sz="1600" dirty="0"/>
              <a:t>And the option for an invoice</a:t>
            </a:r>
            <a:endParaRPr lang="en-150" sz="1600" dirty="0"/>
          </a:p>
        </p:txBody>
      </p:sp>
    </p:spTree>
    <p:extLst>
      <p:ext uri="{BB962C8B-B14F-4D97-AF65-F5344CB8AC3E}">
        <p14:creationId xmlns:p14="http://schemas.microsoft.com/office/powerpoint/2010/main" val="1530335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406F085-5EE1-6FB1-09DE-047254A40EEF}"/>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08" b="5567"/>
          <a:stretch/>
        </p:blipFill>
        <p:spPr>
          <a:xfrm>
            <a:off x="67559" y="660400"/>
            <a:ext cx="12056882" cy="5910608"/>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733103" y="0"/>
            <a:ext cx="5637141" cy="3880773"/>
          </a:xfrm>
        </p:spPr>
        <p:txBody>
          <a:bodyPr>
            <a:normAutofit/>
          </a:bodyPr>
          <a:lstStyle/>
          <a:p>
            <a:r>
              <a:rPr lang="en-US" sz="1600" dirty="0"/>
              <a:t>Finally you get an overview of your purchase, with fees and delivery address</a:t>
            </a:r>
            <a:endParaRPr lang="en-150" sz="1600" dirty="0"/>
          </a:p>
        </p:txBody>
      </p:sp>
    </p:spTree>
    <p:extLst>
      <p:ext uri="{BB962C8B-B14F-4D97-AF65-F5344CB8AC3E}">
        <p14:creationId xmlns:p14="http://schemas.microsoft.com/office/powerpoint/2010/main" val="1348624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C53965D-C58D-A109-76CB-5605656EF4AE}"/>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08" b="5567"/>
          <a:stretch/>
        </p:blipFill>
        <p:spPr>
          <a:xfrm>
            <a:off x="67559" y="660400"/>
            <a:ext cx="12056882" cy="5910608"/>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733103" y="0"/>
            <a:ext cx="5637141" cy="3880773"/>
          </a:xfrm>
        </p:spPr>
        <p:txBody>
          <a:bodyPr>
            <a:normAutofit/>
          </a:bodyPr>
          <a:lstStyle/>
          <a:p>
            <a:r>
              <a:rPr lang="en-US" sz="1600" dirty="0"/>
              <a:t>You can also add a delivery note and read terms/information about your order</a:t>
            </a:r>
            <a:endParaRPr lang="en-150" sz="1600" dirty="0"/>
          </a:p>
        </p:txBody>
      </p:sp>
    </p:spTree>
    <p:extLst>
      <p:ext uri="{BB962C8B-B14F-4D97-AF65-F5344CB8AC3E}">
        <p14:creationId xmlns:p14="http://schemas.microsoft.com/office/powerpoint/2010/main" val="4257920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0" y="904973"/>
            <a:ext cx="9511645" cy="3880773"/>
          </a:xfrm>
        </p:spPr>
        <p:txBody>
          <a:bodyPr>
            <a:normAutofit/>
          </a:bodyPr>
          <a:lstStyle/>
          <a:p>
            <a:r>
              <a:rPr lang="en-US" sz="1700" dirty="0"/>
              <a:t>After you proceed with the cart checkout, you get prompted with a login screen. Even though there’s only a login and register button, they didn’t fit it on one screen like Technopolis.</a:t>
            </a:r>
          </a:p>
        </p:txBody>
      </p:sp>
      <p:sp>
        <p:nvSpPr>
          <p:cNvPr id="6" name="Title 1">
            <a:extLst>
              <a:ext uri="{FF2B5EF4-FFF2-40B4-BE49-F238E27FC236}">
                <a16:creationId xmlns:a16="http://schemas.microsoft.com/office/drawing/2014/main" id="{93AC1E1C-3D63-5BBC-A61C-34E8D37E1273}"/>
              </a:ext>
            </a:extLst>
          </p:cNvPr>
          <p:cNvSpPr txBox="1">
            <a:spLocks/>
          </p:cNvSpPr>
          <p:nvPr/>
        </p:nvSpPr>
        <p:spPr>
          <a:xfrm>
            <a:off x="649053" y="24457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Checkout - </a:t>
            </a:r>
            <a:r>
              <a:rPr lang="en-US" dirty="0" err="1"/>
              <a:t>Technomarket</a:t>
            </a:r>
            <a:endParaRPr lang="en-150" dirty="0"/>
          </a:p>
        </p:txBody>
      </p:sp>
      <p:sp>
        <p:nvSpPr>
          <p:cNvPr id="5" name="Content Placeholder 2">
            <a:extLst>
              <a:ext uri="{FF2B5EF4-FFF2-40B4-BE49-F238E27FC236}">
                <a16:creationId xmlns:a16="http://schemas.microsoft.com/office/drawing/2014/main" id="{1CFDAEC6-CD1A-EE0E-B924-3CFA4019066C}"/>
              </a:ext>
            </a:extLst>
          </p:cNvPr>
          <p:cNvSpPr txBox="1">
            <a:spLocks/>
          </p:cNvSpPr>
          <p:nvPr/>
        </p:nvSpPr>
        <p:spPr>
          <a:xfrm>
            <a:off x="1" y="2225773"/>
            <a:ext cx="2978870"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sz="1700" dirty="0"/>
          </a:p>
        </p:txBody>
      </p:sp>
      <p:pic>
        <p:nvPicPr>
          <p:cNvPr id="4" name="Picture 3" descr="A screenshot of a computer&#10;&#10;Description automatically generated">
            <a:extLst>
              <a:ext uri="{FF2B5EF4-FFF2-40B4-BE49-F238E27FC236}">
                <a16:creationId xmlns:a16="http://schemas.microsoft.com/office/drawing/2014/main" id="{8115C551-AB46-590F-E7C7-A35EE1D81C56}"/>
              </a:ext>
            </a:extLst>
          </p:cNvPr>
          <p:cNvPicPr>
            <a:picLocks noChangeAspect="1"/>
          </p:cNvPicPr>
          <p:nvPr/>
        </p:nvPicPr>
        <p:blipFill rotWithShape="1">
          <a:blip r:embed="rId3">
            <a:extLst>
              <a:ext uri="{28A0092B-C50C-407E-A947-70E740481C1C}">
                <a14:useLocalDpi xmlns:a14="http://schemas.microsoft.com/office/drawing/2010/main" val="0"/>
              </a:ext>
            </a:extLst>
          </a:blip>
          <a:srcRect t="8522" r="1263" b="4742"/>
          <a:stretch/>
        </p:blipFill>
        <p:spPr>
          <a:xfrm>
            <a:off x="2680355" y="1849646"/>
            <a:ext cx="9357674" cy="4623878"/>
          </a:xfrm>
          <a:prstGeom prst="rect">
            <a:avLst/>
          </a:prstGeom>
        </p:spPr>
      </p:pic>
    </p:spTree>
    <p:extLst>
      <p:ext uri="{BB962C8B-B14F-4D97-AF65-F5344CB8AC3E}">
        <p14:creationId xmlns:p14="http://schemas.microsoft.com/office/powerpoint/2010/main" val="633592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4138456" y="0"/>
            <a:ext cx="5184654" cy="3880773"/>
          </a:xfrm>
        </p:spPr>
        <p:txBody>
          <a:bodyPr>
            <a:normAutofit/>
          </a:bodyPr>
          <a:lstStyle/>
          <a:p>
            <a:r>
              <a:rPr lang="en-US" sz="1600" dirty="0"/>
              <a:t>After you login, you have an overview of your cart with warranties, way of delivery and change cart</a:t>
            </a:r>
          </a:p>
        </p:txBody>
      </p:sp>
      <p:pic>
        <p:nvPicPr>
          <p:cNvPr id="4" name="Picture 3" descr="A screenshot of a computer&#10;&#10;Description automatically generated">
            <a:extLst>
              <a:ext uri="{FF2B5EF4-FFF2-40B4-BE49-F238E27FC236}">
                <a16:creationId xmlns:a16="http://schemas.microsoft.com/office/drawing/2014/main" id="{DDD4C5EF-79FC-25AD-424A-612A8A02854C}"/>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86" b="4742"/>
          <a:stretch/>
        </p:blipFill>
        <p:spPr>
          <a:xfrm>
            <a:off x="72272" y="862552"/>
            <a:ext cx="12047456" cy="5967167"/>
          </a:xfrm>
          <a:prstGeom prst="rect">
            <a:avLst/>
          </a:prstGeom>
        </p:spPr>
      </p:pic>
    </p:spTree>
    <p:extLst>
      <p:ext uri="{BB962C8B-B14F-4D97-AF65-F5344CB8AC3E}">
        <p14:creationId xmlns:p14="http://schemas.microsoft.com/office/powerpoint/2010/main" val="4193778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5B98E87-6E9D-128C-0F21-91DA1D3CDE22}"/>
              </a:ext>
            </a:extLst>
          </p:cNvPr>
          <p:cNvPicPr>
            <a:picLocks noChangeAspect="1"/>
          </p:cNvPicPr>
          <p:nvPr/>
        </p:nvPicPr>
        <p:blipFill rotWithShape="1">
          <a:blip r:embed="rId2">
            <a:extLst>
              <a:ext uri="{28A0092B-C50C-407E-A947-70E740481C1C}">
                <a14:useLocalDpi xmlns:a14="http://schemas.microsoft.com/office/drawing/2010/main" val="0"/>
              </a:ext>
            </a:extLst>
          </a:blip>
          <a:srcRect t="8661" r="1186" b="5429"/>
          <a:stretch/>
        </p:blipFill>
        <p:spPr>
          <a:xfrm>
            <a:off x="72272" y="862552"/>
            <a:ext cx="12047456" cy="5891752"/>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4138456" y="0"/>
            <a:ext cx="5184654" cy="3880773"/>
          </a:xfrm>
        </p:spPr>
        <p:txBody>
          <a:bodyPr>
            <a:normAutofit/>
          </a:bodyPr>
          <a:lstStyle/>
          <a:p>
            <a:r>
              <a:rPr lang="en-US" sz="1600" dirty="0"/>
              <a:t>For the way of delivery you can either order it to an address or order to a </a:t>
            </a:r>
            <a:r>
              <a:rPr lang="en-US" sz="1600" dirty="0" err="1"/>
              <a:t>Technomarket</a:t>
            </a:r>
            <a:r>
              <a:rPr lang="en-US" sz="1600" dirty="0"/>
              <a:t> store for pickup</a:t>
            </a:r>
          </a:p>
        </p:txBody>
      </p:sp>
    </p:spTree>
    <p:extLst>
      <p:ext uri="{BB962C8B-B14F-4D97-AF65-F5344CB8AC3E}">
        <p14:creationId xmlns:p14="http://schemas.microsoft.com/office/powerpoint/2010/main" val="754842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3F3CD61-5088-1AF5-39BB-1347FF17820E}"/>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86" b="5842"/>
          <a:stretch/>
        </p:blipFill>
        <p:spPr>
          <a:xfrm>
            <a:off x="72272" y="834271"/>
            <a:ext cx="12047456" cy="5891752"/>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4138456" y="0"/>
            <a:ext cx="5184654" cy="3880773"/>
          </a:xfrm>
        </p:spPr>
        <p:txBody>
          <a:bodyPr>
            <a:normAutofit/>
          </a:bodyPr>
          <a:lstStyle/>
          <a:p>
            <a:r>
              <a:rPr lang="en-US" sz="1600" dirty="0"/>
              <a:t>For an address delivery you get a popup with all your personal and shipping information</a:t>
            </a:r>
          </a:p>
        </p:txBody>
      </p:sp>
    </p:spTree>
    <p:extLst>
      <p:ext uri="{BB962C8B-B14F-4D97-AF65-F5344CB8AC3E}">
        <p14:creationId xmlns:p14="http://schemas.microsoft.com/office/powerpoint/2010/main" val="3193693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Technopolis</a:t>
            </a:r>
            <a:endParaRPr lang="en-150" sz="2800" dirty="0"/>
          </a:p>
        </p:txBody>
      </p:sp>
      <p:pic>
        <p:nvPicPr>
          <p:cNvPr id="7" name="Picture 6" descr="A screenshot of a computer&#10;&#10;Description automatically generated">
            <a:extLst>
              <a:ext uri="{FF2B5EF4-FFF2-40B4-BE49-F238E27FC236}">
                <a16:creationId xmlns:a16="http://schemas.microsoft.com/office/drawing/2014/main" id="{2BF717CB-F3D7-C1CD-CBE6-FA58D4EFAA31}"/>
              </a:ext>
            </a:extLst>
          </p:cNvPr>
          <p:cNvPicPr>
            <a:picLocks noChangeAspect="1"/>
          </p:cNvPicPr>
          <p:nvPr/>
        </p:nvPicPr>
        <p:blipFill rotWithShape="1">
          <a:blip r:embed="rId2">
            <a:extLst>
              <a:ext uri="{28A0092B-C50C-407E-A947-70E740481C1C}">
                <a14:useLocalDpi xmlns:a14="http://schemas.microsoft.com/office/drawing/2010/main" val="0"/>
              </a:ext>
            </a:extLst>
          </a:blip>
          <a:srcRect t="7973" r="1418" b="4879"/>
          <a:stretch/>
        </p:blipFill>
        <p:spPr>
          <a:xfrm>
            <a:off x="86412" y="660400"/>
            <a:ext cx="12019175" cy="5976594"/>
          </a:xfrm>
          <a:prstGeom prst="rect">
            <a:avLst/>
          </a:prstGeom>
        </p:spPr>
      </p:pic>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110932" y="0"/>
            <a:ext cx="6570396" cy="3880773"/>
          </a:xfrm>
        </p:spPr>
        <p:txBody>
          <a:bodyPr>
            <a:normAutofit/>
          </a:bodyPr>
          <a:lstStyle/>
          <a:p>
            <a:r>
              <a:rPr lang="en-US" sz="1700" dirty="0"/>
              <a:t>In the menu there are various categories / sub-categories</a:t>
            </a:r>
            <a:endParaRPr lang="en-150" sz="1700" dirty="0"/>
          </a:p>
        </p:txBody>
      </p:sp>
    </p:spTree>
    <p:extLst>
      <p:ext uri="{BB962C8B-B14F-4D97-AF65-F5344CB8AC3E}">
        <p14:creationId xmlns:p14="http://schemas.microsoft.com/office/powerpoint/2010/main" val="3047882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A6D7422-12A5-7DDE-C945-EB9A0858F78D}"/>
              </a:ext>
            </a:extLst>
          </p:cNvPr>
          <p:cNvPicPr>
            <a:picLocks noChangeAspect="1"/>
          </p:cNvPicPr>
          <p:nvPr/>
        </p:nvPicPr>
        <p:blipFill rotWithShape="1">
          <a:blip r:embed="rId2">
            <a:extLst>
              <a:ext uri="{28A0092B-C50C-407E-A947-70E740481C1C}">
                <a14:useLocalDpi xmlns:a14="http://schemas.microsoft.com/office/drawing/2010/main" val="0"/>
              </a:ext>
            </a:extLst>
          </a:blip>
          <a:srcRect t="8385" r="1186" b="4743"/>
          <a:stretch/>
        </p:blipFill>
        <p:spPr>
          <a:xfrm>
            <a:off x="72272" y="843698"/>
            <a:ext cx="12047456" cy="5957740"/>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4138456" y="0"/>
            <a:ext cx="5184654" cy="3880773"/>
          </a:xfrm>
        </p:spPr>
        <p:txBody>
          <a:bodyPr>
            <a:normAutofit/>
          </a:bodyPr>
          <a:lstStyle/>
          <a:p>
            <a:r>
              <a:rPr lang="en-US" sz="1600" dirty="0"/>
              <a:t>For a shop delivery you get a map that you navigate to a store on the map and select it to be delivered there</a:t>
            </a:r>
          </a:p>
        </p:txBody>
      </p:sp>
    </p:spTree>
    <p:extLst>
      <p:ext uri="{BB962C8B-B14F-4D97-AF65-F5344CB8AC3E}">
        <p14:creationId xmlns:p14="http://schemas.microsoft.com/office/powerpoint/2010/main" val="258324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EDB8FA6B-C779-6D2E-C328-A5BBFABCE63F}"/>
              </a:ext>
            </a:extLst>
          </p:cNvPr>
          <p:cNvPicPr>
            <a:picLocks noChangeAspect="1"/>
          </p:cNvPicPr>
          <p:nvPr/>
        </p:nvPicPr>
        <p:blipFill rotWithShape="1">
          <a:blip r:embed="rId2">
            <a:extLst>
              <a:ext uri="{28A0092B-C50C-407E-A947-70E740481C1C}">
                <a14:useLocalDpi xmlns:a14="http://schemas.microsoft.com/office/drawing/2010/main" val="0"/>
              </a:ext>
            </a:extLst>
          </a:blip>
          <a:srcRect t="8384" r="1186" b="4742"/>
          <a:stretch/>
        </p:blipFill>
        <p:spPr>
          <a:xfrm>
            <a:off x="72272" y="843698"/>
            <a:ext cx="12047456" cy="5957741"/>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a:t>
            </a:r>
            <a:r>
              <a:rPr lang="en-US" sz="2800" dirty="0" err="1"/>
              <a:t>Technomarket</a:t>
            </a:r>
            <a:endParaRPr lang="en-150" sz="2800" dirty="0"/>
          </a:p>
        </p:txBody>
      </p:sp>
    </p:spTree>
    <p:extLst>
      <p:ext uri="{BB962C8B-B14F-4D97-AF65-F5344CB8AC3E}">
        <p14:creationId xmlns:p14="http://schemas.microsoft.com/office/powerpoint/2010/main" val="1106973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194D7AFD-6777-2A25-5F04-01ACE5F92F50}"/>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86" b="4880"/>
          <a:stretch/>
        </p:blipFill>
        <p:spPr>
          <a:xfrm>
            <a:off x="72272" y="834271"/>
            <a:ext cx="12047456" cy="5957740"/>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4138455" y="0"/>
            <a:ext cx="5250641" cy="3880773"/>
          </a:xfrm>
        </p:spPr>
        <p:txBody>
          <a:bodyPr>
            <a:normAutofit/>
          </a:bodyPr>
          <a:lstStyle/>
          <a:p>
            <a:r>
              <a:rPr lang="en-US" sz="1600" dirty="0"/>
              <a:t>For the payment method, you have a few options, such as bank cart, on delivery cash, bank transfer and paying in instalments</a:t>
            </a:r>
          </a:p>
        </p:txBody>
      </p:sp>
    </p:spTree>
    <p:extLst>
      <p:ext uri="{BB962C8B-B14F-4D97-AF65-F5344CB8AC3E}">
        <p14:creationId xmlns:p14="http://schemas.microsoft.com/office/powerpoint/2010/main" val="3675873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5654DF7-CE5C-55C7-22B0-44B317B2FF15}"/>
              </a:ext>
            </a:extLst>
          </p:cNvPr>
          <p:cNvPicPr>
            <a:picLocks noChangeAspect="1"/>
          </p:cNvPicPr>
          <p:nvPr/>
        </p:nvPicPr>
        <p:blipFill rotWithShape="1">
          <a:blip r:embed="rId2">
            <a:extLst>
              <a:ext uri="{28A0092B-C50C-407E-A947-70E740481C1C}">
                <a14:useLocalDpi xmlns:a14="http://schemas.microsoft.com/office/drawing/2010/main" val="0"/>
              </a:ext>
            </a:extLst>
          </a:blip>
          <a:srcRect t="8316" r="1186" b="5018"/>
          <a:stretch/>
        </p:blipFill>
        <p:spPr>
          <a:xfrm>
            <a:off x="72272" y="838984"/>
            <a:ext cx="12047456" cy="5943599"/>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4138455" y="0"/>
            <a:ext cx="5250641" cy="3880773"/>
          </a:xfrm>
        </p:spPr>
        <p:txBody>
          <a:bodyPr>
            <a:normAutofit/>
          </a:bodyPr>
          <a:lstStyle/>
          <a:p>
            <a:r>
              <a:rPr lang="en-US" sz="1600" dirty="0"/>
              <a:t>If you would like an invoice, you have to select if it’s for an individual or a business and fill out your details</a:t>
            </a:r>
          </a:p>
        </p:txBody>
      </p:sp>
    </p:spTree>
    <p:extLst>
      <p:ext uri="{BB962C8B-B14F-4D97-AF65-F5344CB8AC3E}">
        <p14:creationId xmlns:p14="http://schemas.microsoft.com/office/powerpoint/2010/main" val="3865154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3FA35CC-9D09-811D-53A0-B79124D8D905}"/>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86" b="5086"/>
          <a:stretch/>
        </p:blipFill>
        <p:spPr>
          <a:xfrm>
            <a:off x="72272" y="829556"/>
            <a:ext cx="12047456" cy="5943599"/>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4138455" y="0"/>
            <a:ext cx="5250641" cy="3880773"/>
          </a:xfrm>
        </p:spPr>
        <p:txBody>
          <a:bodyPr>
            <a:normAutofit/>
          </a:bodyPr>
          <a:lstStyle/>
          <a:p>
            <a:r>
              <a:rPr lang="en-US" sz="1600" dirty="0"/>
              <a:t>After you’ve placed your order, you have to pay for it to be delivered. You get an overview of the products you’ve bough and their quantity</a:t>
            </a:r>
          </a:p>
        </p:txBody>
      </p:sp>
    </p:spTree>
    <p:extLst>
      <p:ext uri="{BB962C8B-B14F-4D97-AF65-F5344CB8AC3E}">
        <p14:creationId xmlns:p14="http://schemas.microsoft.com/office/powerpoint/2010/main" val="1022400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FA50B10-AB13-BD8E-6699-ACE8D6ED90E5}"/>
              </a:ext>
            </a:extLst>
          </p:cNvPr>
          <p:cNvPicPr>
            <a:picLocks noChangeAspect="1"/>
          </p:cNvPicPr>
          <p:nvPr/>
        </p:nvPicPr>
        <p:blipFill rotWithShape="1">
          <a:blip r:embed="rId2">
            <a:extLst>
              <a:ext uri="{28A0092B-C50C-407E-A947-70E740481C1C}">
                <a14:useLocalDpi xmlns:a14="http://schemas.microsoft.com/office/drawing/2010/main" val="0"/>
              </a:ext>
            </a:extLst>
          </a:blip>
          <a:srcRect t="8247" r="1186" b="5086"/>
          <a:stretch/>
        </p:blipFill>
        <p:spPr>
          <a:xfrm>
            <a:off x="72272" y="829555"/>
            <a:ext cx="12047456" cy="5943599"/>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Checkout - </a:t>
            </a:r>
            <a:r>
              <a:rPr lang="en-US" sz="2800" dirty="0" err="1"/>
              <a:t>Technomarket</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4138455" y="0"/>
            <a:ext cx="5250641" cy="3880773"/>
          </a:xfrm>
        </p:spPr>
        <p:txBody>
          <a:bodyPr>
            <a:normAutofit/>
          </a:bodyPr>
          <a:lstStyle/>
          <a:p>
            <a:r>
              <a:rPr lang="en-US" sz="1600" dirty="0"/>
              <a:t>You also get to see the delivery address as well as contact information for the person receiving the order</a:t>
            </a:r>
          </a:p>
        </p:txBody>
      </p:sp>
    </p:spTree>
    <p:extLst>
      <p:ext uri="{BB962C8B-B14F-4D97-AF65-F5344CB8AC3E}">
        <p14:creationId xmlns:p14="http://schemas.microsoft.com/office/powerpoint/2010/main" val="32772865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50CCC-6A02-F13B-7B8F-BB1A7B78B8B4}"/>
              </a:ext>
            </a:extLst>
          </p:cNvPr>
          <p:cNvSpPr>
            <a:spLocks noGrp="1"/>
          </p:cNvSpPr>
          <p:nvPr>
            <p:ph type="title"/>
          </p:nvPr>
        </p:nvSpPr>
        <p:spPr/>
        <p:txBody>
          <a:bodyPr>
            <a:normAutofit/>
          </a:bodyPr>
          <a:lstStyle/>
          <a:p>
            <a:r>
              <a:rPr lang="en-US" sz="7200" dirty="0"/>
              <a:t>Conclusion</a:t>
            </a:r>
            <a:endParaRPr lang="en-150" sz="7200" dirty="0"/>
          </a:p>
        </p:txBody>
      </p:sp>
      <p:sp>
        <p:nvSpPr>
          <p:cNvPr id="3" name="Content Placeholder 2">
            <a:extLst>
              <a:ext uri="{FF2B5EF4-FFF2-40B4-BE49-F238E27FC236}">
                <a16:creationId xmlns:a16="http://schemas.microsoft.com/office/drawing/2014/main" id="{2A20A753-84B7-EC4C-0586-6F20074E9375}"/>
              </a:ext>
            </a:extLst>
          </p:cNvPr>
          <p:cNvSpPr>
            <a:spLocks noGrp="1"/>
          </p:cNvSpPr>
          <p:nvPr>
            <p:ph idx="1"/>
          </p:nvPr>
        </p:nvSpPr>
        <p:spPr/>
        <p:txBody>
          <a:bodyPr/>
          <a:lstStyle/>
          <a:p>
            <a:r>
              <a:rPr lang="en-US" dirty="0"/>
              <a:t>Personally I prefer the UI and layout of Technopolis, but both sites have their pros and cons and I’ll go over them in the next slides</a:t>
            </a:r>
            <a:endParaRPr lang="en-150" dirty="0"/>
          </a:p>
        </p:txBody>
      </p:sp>
    </p:spTree>
    <p:extLst>
      <p:ext uri="{BB962C8B-B14F-4D97-AF65-F5344CB8AC3E}">
        <p14:creationId xmlns:p14="http://schemas.microsoft.com/office/powerpoint/2010/main" val="1168662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526F-B33A-6BEF-F325-2F28024A4583}"/>
              </a:ext>
            </a:extLst>
          </p:cNvPr>
          <p:cNvSpPr>
            <a:spLocks noGrp="1"/>
          </p:cNvSpPr>
          <p:nvPr>
            <p:ph type="title"/>
          </p:nvPr>
        </p:nvSpPr>
        <p:spPr/>
        <p:txBody>
          <a:bodyPr/>
          <a:lstStyle/>
          <a:p>
            <a:r>
              <a:rPr lang="en-US" dirty="0"/>
              <a:t>Technopolis - Pros</a:t>
            </a:r>
            <a:endParaRPr lang="en-150" dirty="0"/>
          </a:p>
        </p:txBody>
      </p:sp>
      <p:sp>
        <p:nvSpPr>
          <p:cNvPr id="3" name="Content Placeholder 2">
            <a:extLst>
              <a:ext uri="{FF2B5EF4-FFF2-40B4-BE49-F238E27FC236}">
                <a16:creationId xmlns:a16="http://schemas.microsoft.com/office/drawing/2014/main" id="{F623BFD2-C509-6CED-E2AB-FED1D47D8EF5}"/>
              </a:ext>
            </a:extLst>
          </p:cNvPr>
          <p:cNvSpPr>
            <a:spLocks noGrp="1"/>
          </p:cNvSpPr>
          <p:nvPr>
            <p:ph idx="1"/>
          </p:nvPr>
        </p:nvSpPr>
        <p:spPr>
          <a:xfrm>
            <a:off x="166539" y="1488613"/>
            <a:ext cx="5027629" cy="3880773"/>
          </a:xfrm>
        </p:spPr>
        <p:txBody>
          <a:bodyPr/>
          <a:lstStyle/>
          <a:p>
            <a:r>
              <a:rPr lang="en-US" dirty="0"/>
              <a:t>The color scheme of red and white along with the minimalist design really helps the site feel open, sleek and reliable</a:t>
            </a:r>
          </a:p>
          <a:p>
            <a:r>
              <a:rPr lang="en-US" dirty="0"/>
              <a:t>The compare function is really nice and easy to see side-by-side comparisons</a:t>
            </a:r>
          </a:p>
          <a:p>
            <a:endParaRPr lang="en-150" dirty="0"/>
          </a:p>
        </p:txBody>
      </p:sp>
      <p:pic>
        <p:nvPicPr>
          <p:cNvPr id="5" name="Picture 4">
            <a:extLst>
              <a:ext uri="{FF2B5EF4-FFF2-40B4-BE49-F238E27FC236}">
                <a16:creationId xmlns:a16="http://schemas.microsoft.com/office/drawing/2014/main" id="{EC671E11-2C28-7844-EDBB-CB8E19E95AFB}"/>
              </a:ext>
            </a:extLst>
          </p:cNvPr>
          <p:cNvPicPr>
            <a:picLocks noChangeAspect="1"/>
          </p:cNvPicPr>
          <p:nvPr/>
        </p:nvPicPr>
        <p:blipFill rotWithShape="1">
          <a:blip r:embed="rId2"/>
          <a:srcRect t="8888" r="1186" b="4743"/>
          <a:stretch/>
        </p:blipFill>
        <p:spPr>
          <a:xfrm>
            <a:off x="5291424" y="118187"/>
            <a:ext cx="6734036" cy="3310813"/>
          </a:xfrm>
          <a:prstGeom prst="rect">
            <a:avLst/>
          </a:prstGeom>
        </p:spPr>
      </p:pic>
      <p:sp>
        <p:nvSpPr>
          <p:cNvPr id="6" name="Content Placeholder 2">
            <a:extLst>
              <a:ext uri="{FF2B5EF4-FFF2-40B4-BE49-F238E27FC236}">
                <a16:creationId xmlns:a16="http://schemas.microsoft.com/office/drawing/2014/main" id="{8667B530-D3E1-09F0-D2E4-4173F69D4386}"/>
              </a:ext>
            </a:extLst>
          </p:cNvPr>
          <p:cNvSpPr txBox="1">
            <a:spLocks/>
          </p:cNvSpPr>
          <p:nvPr/>
        </p:nvSpPr>
        <p:spPr>
          <a:xfrm>
            <a:off x="166539" y="3428999"/>
            <a:ext cx="977873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You can order your items at a store or delivered to your address. You can also individually have some items delivered and others for a pickup</a:t>
            </a:r>
          </a:p>
          <a:p>
            <a:r>
              <a:rPr lang="en-US" dirty="0"/>
              <a:t>Has an English interface for people who can’t read Bulgarian (although there are a few spots that aren’t translated, but it’s not something important)</a:t>
            </a:r>
          </a:p>
          <a:p>
            <a:r>
              <a:rPr lang="en-US" dirty="0"/>
              <a:t>Everything works correctly without any bugs or errors</a:t>
            </a:r>
          </a:p>
          <a:p>
            <a:r>
              <a:rPr lang="en-US" dirty="0"/>
              <a:t>You can place orders without having an account</a:t>
            </a:r>
          </a:p>
          <a:p>
            <a:pPr marL="0" indent="0">
              <a:buNone/>
            </a:pPr>
            <a:endParaRPr lang="en-150" dirty="0"/>
          </a:p>
        </p:txBody>
      </p:sp>
    </p:spTree>
    <p:extLst>
      <p:ext uri="{BB962C8B-B14F-4D97-AF65-F5344CB8AC3E}">
        <p14:creationId xmlns:p14="http://schemas.microsoft.com/office/powerpoint/2010/main" val="195686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526F-B33A-6BEF-F325-2F28024A4583}"/>
              </a:ext>
            </a:extLst>
          </p:cNvPr>
          <p:cNvSpPr>
            <a:spLocks noGrp="1"/>
          </p:cNvSpPr>
          <p:nvPr>
            <p:ph type="title"/>
          </p:nvPr>
        </p:nvSpPr>
        <p:spPr/>
        <p:txBody>
          <a:bodyPr/>
          <a:lstStyle/>
          <a:p>
            <a:r>
              <a:rPr lang="en-US" dirty="0"/>
              <a:t>Technopolis - Cons</a:t>
            </a:r>
            <a:endParaRPr lang="en-150" dirty="0"/>
          </a:p>
        </p:txBody>
      </p:sp>
      <p:sp>
        <p:nvSpPr>
          <p:cNvPr id="3" name="Content Placeholder 2">
            <a:extLst>
              <a:ext uri="{FF2B5EF4-FFF2-40B4-BE49-F238E27FC236}">
                <a16:creationId xmlns:a16="http://schemas.microsoft.com/office/drawing/2014/main" id="{F623BFD2-C509-6CED-E2AB-FED1D47D8EF5}"/>
              </a:ext>
            </a:extLst>
          </p:cNvPr>
          <p:cNvSpPr>
            <a:spLocks noGrp="1"/>
          </p:cNvSpPr>
          <p:nvPr>
            <p:ph idx="1"/>
          </p:nvPr>
        </p:nvSpPr>
        <p:spPr>
          <a:xfrm>
            <a:off x="166539" y="1488613"/>
            <a:ext cx="5074764" cy="3880773"/>
          </a:xfrm>
        </p:spPr>
        <p:txBody>
          <a:bodyPr/>
          <a:lstStyle/>
          <a:p>
            <a:r>
              <a:rPr lang="en-US" dirty="0"/>
              <a:t>List view for products only expand the name and image, compared to </a:t>
            </a:r>
            <a:r>
              <a:rPr lang="en-US" dirty="0" err="1"/>
              <a:t>Technomarket</a:t>
            </a:r>
            <a:r>
              <a:rPr lang="en-US" dirty="0"/>
              <a:t> where you get informational rows about things like keyboard, resolution and number of CPU cores. They could have also added an image carousel so you can scroll through the other images for the item</a:t>
            </a:r>
          </a:p>
          <a:p>
            <a:endParaRPr lang="en-US" dirty="0"/>
          </a:p>
        </p:txBody>
      </p:sp>
      <p:sp>
        <p:nvSpPr>
          <p:cNvPr id="6" name="Content Placeholder 2">
            <a:extLst>
              <a:ext uri="{FF2B5EF4-FFF2-40B4-BE49-F238E27FC236}">
                <a16:creationId xmlns:a16="http://schemas.microsoft.com/office/drawing/2014/main" id="{8667B530-D3E1-09F0-D2E4-4173F69D4386}"/>
              </a:ext>
            </a:extLst>
          </p:cNvPr>
          <p:cNvSpPr txBox="1">
            <a:spLocks/>
          </p:cNvSpPr>
          <p:nvPr/>
        </p:nvSpPr>
        <p:spPr>
          <a:xfrm>
            <a:off x="166539" y="3502868"/>
            <a:ext cx="10108677"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Individual filters don’t appear on the top of the screen so it’s harder to remove just one filter easily without scrolling through them all. Also it would be nicer if the price range included a place to type in a number range instead of having to drag the range left and right</a:t>
            </a:r>
          </a:p>
          <a:p>
            <a:r>
              <a:rPr lang="en-US" dirty="0"/>
              <a:t>If you want to change the address of the store, you have to go to the home page or somewhere else where the header appears and click on the “My Store” button instead of selecting it in the checkout phase</a:t>
            </a:r>
          </a:p>
          <a:p>
            <a:r>
              <a:rPr lang="en-US" dirty="0"/>
              <a:t>It would be nicer to have more items for comparison</a:t>
            </a:r>
          </a:p>
          <a:p>
            <a:endParaRPr lang="en-US" dirty="0"/>
          </a:p>
          <a:p>
            <a:endParaRPr lang="en-US" dirty="0"/>
          </a:p>
        </p:txBody>
      </p:sp>
      <p:pic>
        <p:nvPicPr>
          <p:cNvPr id="7" name="Picture 6">
            <a:extLst>
              <a:ext uri="{FF2B5EF4-FFF2-40B4-BE49-F238E27FC236}">
                <a16:creationId xmlns:a16="http://schemas.microsoft.com/office/drawing/2014/main" id="{04A2C327-5500-4A47-2942-11FC377A4F07}"/>
              </a:ext>
            </a:extLst>
          </p:cNvPr>
          <p:cNvPicPr>
            <a:picLocks noChangeAspect="1"/>
          </p:cNvPicPr>
          <p:nvPr/>
        </p:nvPicPr>
        <p:blipFill rotWithShape="1">
          <a:blip r:embed="rId2"/>
          <a:srcRect t="8888" r="1366" b="4743"/>
          <a:stretch/>
        </p:blipFill>
        <p:spPr>
          <a:xfrm>
            <a:off x="5219306" y="241953"/>
            <a:ext cx="6320498" cy="3113179"/>
          </a:xfrm>
          <a:prstGeom prst="rect">
            <a:avLst/>
          </a:prstGeom>
        </p:spPr>
      </p:pic>
    </p:spTree>
    <p:extLst>
      <p:ext uri="{BB962C8B-B14F-4D97-AF65-F5344CB8AC3E}">
        <p14:creationId xmlns:p14="http://schemas.microsoft.com/office/powerpoint/2010/main" val="2951512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526F-B33A-6BEF-F325-2F28024A4583}"/>
              </a:ext>
            </a:extLst>
          </p:cNvPr>
          <p:cNvSpPr>
            <a:spLocks noGrp="1"/>
          </p:cNvSpPr>
          <p:nvPr>
            <p:ph type="title"/>
          </p:nvPr>
        </p:nvSpPr>
        <p:spPr/>
        <p:txBody>
          <a:bodyPr/>
          <a:lstStyle/>
          <a:p>
            <a:r>
              <a:rPr lang="en-US" dirty="0" err="1"/>
              <a:t>Technomarket</a:t>
            </a:r>
            <a:r>
              <a:rPr lang="en-US" dirty="0"/>
              <a:t> - Pros</a:t>
            </a:r>
            <a:endParaRPr lang="en-150" dirty="0"/>
          </a:p>
        </p:txBody>
      </p:sp>
      <p:sp>
        <p:nvSpPr>
          <p:cNvPr id="3" name="Content Placeholder 2">
            <a:extLst>
              <a:ext uri="{FF2B5EF4-FFF2-40B4-BE49-F238E27FC236}">
                <a16:creationId xmlns:a16="http://schemas.microsoft.com/office/drawing/2014/main" id="{F623BFD2-C509-6CED-E2AB-FED1D47D8EF5}"/>
              </a:ext>
            </a:extLst>
          </p:cNvPr>
          <p:cNvSpPr>
            <a:spLocks noGrp="1"/>
          </p:cNvSpPr>
          <p:nvPr>
            <p:ph idx="1"/>
          </p:nvPr>
        </p:nvSpPr>
        <p:spPr>
          <a:xfrm>
            <a:off x="166539" y="1488613"/>
            <a:ext cx="5027629" cy="3880773"/>
          </a:xfrm>
        </p:spPr>
        <p:txBody>
          <a:bodyPr/>
          <a:lstStyle/>
          <a:p>
            <a:r>
              <a:rPr lang="en-US" dirty="0"/>
              <a:t>Gives you the option to remove individual filters in your search</a:t>
            </a:r>
          </a:p>
          <a:p>
            <a:r>
              <a:rPr lang="en-US" dirty="0"/>
              <a:t>List view gives you additional information about your product</a:t>
            </a:r>
          </a:p>
          <a:p>
            <a:r>
              <a:rPr lang="en-US" dirty="0"/>
              <a:t>There’s an interactive map where you can select the store for delivery</a:t>
            </a:r>
          </a:p>
          <a:p>
            <a:endParaRPr lang="en-150" dirty="0"/>
          </a:p>
        </p:txBody>
      </p:sp>
      <p:sp>
        <p:nvSpPr>
          <p:cNvPr id="6" name="Content Placeholder 2">
            <a:extLst>
              <a:ext uri="{FF2B5EF4-FFF2-40B4-BE49-F238E27FC236}">
                <a16:creationId xmlns:a16="http://schemas.microsoft.com/office/drawing/2014/main" id="{8667B530-D3E1-09F0-D2E4-4173F69D4386}"/>
              </a:ext>
            </a:extLst>
          </p:cNvPr>
          <p:cNvSpPr txBox="1">
            <a:spLocks/>
          </p:cNvSpPr>
          <p:nvPr/>
        </p:nvSpPr>
        <p:spPr>
          <a:xfrm>
            <a:off x="166539" y="3428999"/>
            <a:ext cx="977873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You have a little widget in the header that has your recently viewed pages</a:t>
            </a:r>
          </a:p>
          <a:p>
            <a:r>
              <a:rPr lang="en-US" dirty="0"/>
              <a:t>Variety of options for deferred payment options</a:t>
            </a:r>
            <a:endParaRPr lang="en-150" dirty="0"/>
          </a:p>
        </p:txBody>
      </p:sp>
      <p:pic>
        <p:nvPicPr>
          <p:cNvPr id="4" name="Picture 3">
            <a:extLst>
              <a:ext uri="{FF2B5EF4-FFF2-40B4-BE49-F238E27FC236}">
                <a16:creationId xmlns:a16="http://schemas.microsoft.com/office/drawing/2014/main" id="{F0BBC493-B8B3-ACD9-65FB-ECE9055DE888}"/>
              </a:ext>
            </a:extLst>
          </p:cNvPr>
          <p:cNvPicPr>
            <a:picLocks noChangeAspect="1"/>
          </p:cNvPicPr>
          <p:nvPr/>
        </p:nvPicPr>
        <p:blipFill rotWithShape="1">
          <a:blip r:embed="rId2"/>
          <a:srcRect t="8888" r="1366" b="4743"/>
          <a:stretch/>
        </p:blipFill>
        <p:spPr>
          <a:xfrm>
            <a:off x="5194168" y="169682"/>
            <a:ext cx="6483221" cy="3193329"/>
          </a:xfrm>
          <a:prstGeom prst="rect">
            <a:avLst/>
          </a:prstGeom>
        </p:spPr>
      </p:pic>
    </p:spTree>
    <p:extLst>
      <p:ext uri="{BB962C8B-B14F-4D97-AF65-F5344CB8AC3E}">
        <p14:creationId xmlns:p14="http://schemas.microsoft.com/office/powerpoint/2010/main" val="343702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CCD1E222-07B3-BE45-2418-20CEC89C1199}"/>
              </a:ext>
            </a:extLst>
          </p:cNvPr>
          <p:cNvPicPr>
            <a:picLocks noChangeAspect="1"/>
          </p:cNvPicPr>
          <p:nvPr/>
        </p:nvPicPr>
        <p:blipFill rotWithShape="1">
          <a:blip r:embed="rId2">
            <a:extLst>
              <a:ext uri="{28A0092B-C50C-407E-A947-70E740481C1C}">
                <a14:useLocalDpi xmlns:a14="http://schemas.microsoft.com/office/drawing/2010/main" val="0"/>
              </a:ext>
            </a:extLst>
          </a:blip>
          <a:srcRect t="8149" r="2269" b="4705"/>
          <a:stretch/>
        </p:blipFill>
        <p:spPr>
          <a:xfrm>
            <a:off x="105266" y="669303"/>
            <a:ext cx="11915480" cy="5976594"/>
          </a:xfrm>
          <a:prstGeom prst="rect">
            <a:avLst/>
          </a:prstGeom>
        </p:spPr>
      </p:pic>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Technopolis</a:t>
            </a:r>
            <a:endParaRPr lang="en-150" sz="2800" dirty="0"/>
          </a:p>
        </p:txBody>
      </p:sp>
      <p:sp>
        <p:nvSpPr>
          <p:cNvPr id="11" name="Content Placeholder 2">
            <a:extLst>
              <a:ext uri="{FF2B5EF4-FFF2-40B4-BE49-F238E27FC236}">
                <a16:creationId xmlns:a16="http://schemas.microsoft.com/office/drawing/2014/main" id="{79E411E7-5EFC-0211-2948-8B9735855EFB}"/>
              </a:ext>
            </a:extLst>
          </p:cNvPr>
          <p:cNvSpPr>
            <a:spLocks noGrp="1"/>
          </p:cNvSpPr>
          <p:nvPr>
            <p:ph idx="1"/>
          </p:nvPr>
        </p:nvSpPr>
        <p:spPr>
          <a:xfrm>
            <a:off x="3110932" y="0"/>
            <a:ext cx="6570396" cy="3880773"/>
          </a:xfrm>
        </p:spPr>
        <p:txBody>
          <a:bodyPr>
            <a:normAutofit/>
          </a:bodyPr>
          <a:lstStyle/>
          <a:p>
            <a:r>
              <a:rPr lang="en-US" sz="1700" dirty="0"/>
              <a:t>After you click on a category, you get a page of various sub-categories</a:t>
            </a:r>
            <a:endParaRPr lang="en-150" sz="1700" dirty="0"/>
          </a:p>
        </p:txBody>
      </p:sp>
    </p:spTree>
    <p:extLst>
      <p:ext uri="{BB962C8B-B14F-4D97-AF65-F5344CB8AC3E}">
        <p14:creationId xmlns:p14="http://schemas.microsoft.com/office/powerpoint/2010/main" val="960132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526F-B33A-6BEF-F325-2F28024A4583}"/>
              </a:ext>
            </a:extLst>
          </p:cNvPr>
          <p:cNvSpPr>
            <a:spLocks noGrp="1"/>
          </p:cNvSpPr>
          <p:nvPr>
            <p:ph type="title"/>
          </p:nvPr>
        </p:nvSpPr>
        <p:spPr/>
        <p:txBody>
          <a:bodyPr/>
          <a:lstStyle/>
          <a:p>
            <a:r>
              <a:rPr lang="en-US" dirty="0" err="1"/>
              <a:t>Technomarket</a:t>
            </a:r>
            <a:r>
              <a:rPr lang="en-US" dirty="0"/>
              <a:t> - Cons</a:t>
            </a:r>
            <a:endParaRPr lang="en-150" dirty="0"/>
          </a:p>
        </p:txBody>
      </p:sp>
      <p:sp>
        <p:nvSpPr>
          <p:cNvPr id="3" name="Content Placeholder 2">
            <a:extLst>
              <a:ext uri="{FF2B5EF4-FFF2-40B4-BE49-F238E27FC236}">
                <a16:creationId xmlns:a16="http://schemas.microsoft.com/office/drawing/2014/main" id="{F623BFD2-C509-6CED-E2AB-FED1D47D8EF5}"/>
              </a:ext>
            </a:extLst>
          </p:cNvPr>
          <p:cNvSpPr>
            <a:spLocks noGrp="1"/>
          </p:cNvSpPr>
          <p:nvPr>
            <p:ph idx="1"/>
          </p:nvPr>
        </p:nvSpPr>
        <p:spPr>
          <a:xfrm>
            <a:off x="166539" y="1488613"/>
            <a:ext cx="5074764" cy="3880773"/>
          </a:xfrm>
        </p:spPr>
        <p:txBody>
          <a:bodyPr/>
          <a:lstStyle/>
          <a:p>
            <a:r>
              <a:rPr lang="en-US" dirty="0"/>
              <a:t>The UI is extremely cluttered at points and you get no/very little information on the screen. Some pages are also </a:t>
            </a:r>
            <a:r>
              <a:rPr lang="en-US" dirty="0" err="1"/>
              <a:t>layed</a:t>
            </a:r>
            <a:r>
              <a:rPr lang="en-US" dirty="0"/>
              <a:t> out badly and confuse the user</a:t>
            </a:r>
          </a:p>
          <a:p>
            <a:r>
              <a:rPr lang="en-US" dirty="0"/>
              <a:t>The color scheme of gray/dark-gray/black really doesn’t work in some places making it very hard to read information</a:t>
            </a:r>
          </a:p>
          <a:p>
            <a:endParaRPr lang="en-US" dirty="0"/>
          </a:p>
        </p:txBody>
      </p:sp>
      <p:sp>
        <p:nvSpPr>
          <p:cNvPr id="6" name="Content Placeholder 2">
            <a:extLst>
              <a:ext uri="{FF2B5EF4-FFF2-40B4-BE49-F238E27FC236}">
                <a16:creationId xmlns:a16="http://schemas.microsoft.com/office/drawing/2014/main" id="{8667B530-D3E1-09F0-D2E4-4173F69D4386}"/>
              </a:ext>
            </a:extLst>
          </p:cNvPr>
          <p:cNvSpPr txBox="1">
            <a:spLocks/>
          </p:cNvSpPr>
          <p:nvPr/>
        </p:nvSpPr>
        <p:spPr>
          <a:xfrm>
            <a:off x="166539" y="3578282"/>
            <a:ext cx="10108677"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There are various small bugs and poorly styled elements that make the site feel cheap</a:t>
            </a:r>
          </a:p>
          <a:p>
            <a:pPr marL="0" indent="0">
              <a:buNone/>
            </a:pPr>
            <a:endParaRPr lang="en-US" dirty="0"/>
          </a:p>
        </p:txBody>
      </p:sp>
      <p:pic>
        <p:nvPicPr>
          <p:cNvPr id="5" name="Picture 4">
            <a:extLst>
              <a:ext uri="{FF2B5EF4-FFF2-40B4-BE49-F238E27FC236}">
                <a16:creationId xmlns:a16="http://schemas.microsoft.com/office/drawing/2014/main" id="{BFCD8A99-B610-7D06-5A6B-BFEE770C120B}"/>
              </a:ext>
            </a:extLst>
          </p:cNvPr>
          <p:cNvPicPr>
            <a:picLocks noChangeAspect="1"/>
          </p:cNvPicPr>
          <p:nvPr/>
        </p:nvPicPr>
        <p:blipFill rotWithShape="1">
          <a:blip r:embed="rId2"/>
          <a:srcRect t="8912" r="1366" b="5040"/>
          <a:stretch/>
        </p:blipFill>
        <p:spPr>
          <a:xfrm>
            <a:off x="5241303" y="178493"/>
            <a:ext cx="6623902" cy="3250506"/>
          </a:xfrm>
          <a:prstGeom prst="rect">
            <a:avLst/>
          </a:prstGeom>
        </p:spPr>
      </p:pic>
    </p:spTree>
    <p:extLst>
      <p:ext uri="{BB962C8B-B14F-4D97-AF65-F5344CB8AC3E}">
        <p14:creationId xmlns:p14="http://schemas.microsoft.com/office/powerpoint/2010/main" val="1407484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EC143-7633-AB5B-DFFF-DFB3D368026B}"/>
              </a:ext>
            </a:extLst>
          </p:cNvPr>
          <p:cNvSpPr>
            <a:spLocks noGrp="1"/>
          </p:cNvSpPr>
          <p:nvPr>
            <p:ph type="title"/>
          </p:nvPr>
        </p:nvSpPr>
        <p:spPr>
          <a:xfrm>
            <a:off x="688157" y="1040614"/>
            <a:ext cx="8059918" cy="2388386"/>
          </a:xfrm>
        </p:spPr>
        <p:txBody>
          <a:bodyPr>
            <a:normAutofit/>
          </a:bodyPr>
          <a:lstStyle/>
          <a:p>
            <a:r>
              <a:rPr lang="en-US" sz="7200" dirty="0"/>
              <a:t>Thank you for your attention </a:t>
            </a:r>
            <a:r>
              <a:rPr lang="en-US" sz="7200" dirty="0">
                <a:sym typeface="Wingdings" panose="05000000000000000000" pitchFamily="2" charset="2"/>
              </a:rPr>
              <a:t> !</a:t>
            </a:r>
            <a:endParaRPr lang="en-150" sz="7200" dirty="0"/>
          </a:p>
        </p:txBody>
      </p:sp>
    </p:spTree>
    <p:extLst>
      <p:ext uri="{BB962C8B-B14F-4D97-AF65-F5344CB8AC3E}">
        <p14:creationId xmlns:p14="http://schemas.microsoft.com/office/powerpoint/2010/main" val="3856642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F2B8-EDB8-220D-E939-CD5A0F3B32C1}"/>
              </a:ext>
            </a:extLst>
          </p:cNvPr>
          <p:cNvSpPr>
            <a:spLocks noGrp="1"/>
          </p:cNvSpPr>
          <p:nvPr>
            <p:ph type="title"/>
          </p:nvPr>
        </p:nvSpPr>
        <p:spPr/>
        <p:txBody>
          <a:bodyPr/>
          <a:lstStyle/>
          <a:p>
            <a:r>
              <a:rPr lang="en-US" dirty="0"/>
              <a:t>Menu - </a:t>
            </a:r>
            <a:r>
              <a:rPr lang="en-US" dirty="0" err="1"/>
              <a:t>Technomarket</a:t>
            </a:r>
            <a:endParaRPr lang="en-150" dirty="0"/>
          </a:p>
        </p:txBody>
      </p:sp>
      <p:sp>
        <p:nvSpPr>
          <p:cNvPr id="3" name="Content Placeholder 2">
            <a:extLst>
              <a:ext uri="{FF2B5EF4-FFF2-40B4-BE49-F238E27FC236}">
                <a16:creationId xmlns:a16="http://schemas.microsoft.com/office/drawing/2014/main" id="{5BA9277C-371C-4C11-3B44-E4BCC3F02292}"/>
              </a:ext>
            </a:extLst>
          </p:cNvPr>
          <p:cNvSpPr>
            <a:spLocks noGrp="1"/>
          </p:cNvSpPr>
          <p:nvPr>
            <p:ph idx="1"/>
          </p:nvPr>
        </p:nvSpPr>
        <p:spPr>
          <a:xfrm>
            <a:off x="0" y="1270000"/>
            <a:ext cx="5418666" cy="3880773"/>
          </a:xfrm>
        </p:spPr>
        <p:txBody>
          <a:bodyPr/>
          <a:lstStyle/>
          <a:p>
            <a:r>
              <a:rPr lang="en-US" dirty="0" err="1"/>
              <a:t>Technomarket</a:t>
            </a:r>
            <a:r>
              <a:rPr lang="en-US" dirty="0"/>
              <a:t> has a drop down menu as well as a search bar on the top of the screen. The search options are also “sticky” so they stay on top of the screen as you scroll, just like Technopolis</a:t>
            </a:r>
          </a:p>
          <a:p>
            <a:endParaRPr lang="en-US" dirty="0"/>
          </a:p>
        </p:txBody>
      </p:sp>
      <p:sp>
        <p:nvSpPr>
          <p:cNvPr id="7" name="TextBox 6">
            <a:extLst>
              <a:ext uri="{FF2B5EF4-FFF2-40B4-BE49-F238E27FC236}">
                <a16:creationId xmlns:a16="http://schemas.microsoft.com/office/drawing/2014/main" id="{25DE66B2-40F4-3595-00C5-F523BF4EBB79}"/>
              </a:ext>
            </a:extLst>
          </p:cNvPr>
          <p:cNvSpPr txBox="1"/>
          <p:nvPr/>
        </p:nvSpPr>
        <p:spPr>
          <a:xfrm>
            <a:off x="0" y="2820377"/>
            <a:ext cx="3381867" cy="3098284"/>
          </a:xfrm>
          <a:prstGeom prst="rect">
            <a:avLst/>
          </a:prstGeom>
          <a:noFill/>
        </p:spPr>
        <p:txBody>
          <a:bodyPr wrap="square">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However, you cannot change the language of the website. BOOOO </a:t>
            </a:r>
            <a:r>
              <a:rPr lang="en-US" dirty="0">
                <a:solidFill>
                  <a:schemeClr val="tx1">
                    <a:lumMod val="75000"/>
                    <a:lumOff val="25000"/>
                  </a:schemeClr>
                </a:solidFill>
                <a:sym typeface="Wingdings" panose="05000000000000000000" pitchFamily="2" charset="2"/>
              </a:rPr>
              <a:t></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sym typeface="Wingdings" panose="05000000000000000000" pitchFamily="2" charset="2"/>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sym typeface="Wingdings" panose="05000000000000000000" pitchFamily="2" charset="2"/>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sym typeface="Wingdings" panose="05000000000000000000" pitchFamily="2" charset="2"/>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sym typeface="Wingdings" panose="05000000000000000000" pitchFamily="2" charset="2"/>
              </a:rPr>
              <a:t>(I’ve used “translate page” option on google chrome in the next images)</a:t>
            </a:r>
          </a:p>
        </p:txBody>
      </p:sp>
      <p:pic>
        <p:nvPicPr>
          <p:cNvPr id="4" name="Picture 3">
            <a:extLst>
              <a:ext uri="{FF2B5EF4-FFF2-40B4-BE49-F238E27FC236}">
                <a16:creationId xmlns:a16="http://schemas.microsoft.com/office/drawing/2014/main" id="{898467AC-4944-90E9-88A7-706C15343840}"/>
              </a:ext>
            </a:extLst>
          </p:cNvPr>
          <p:cNvPicPr>
            <a:picLocks noChangeAspect="1"/>
          </p:cNvPicPr>
          <p:nvPr/>
        </p:nvPicPr>
        <p:blipFill rotWithShape="1">
          <a:blip r:embed="rId2"/>
          <a:srcRect t="8384" r="1031" b="4880"/>
          <a:stretch/>
        </p:blipFill>
        <p:spPr>
          <a:xfrm>
            <a:off x="4209768" y="2590800"/>
            <a:ext cx="7872251" cy="3880774"/>
          </a:xfrm>
          <a:prstGeom prst="rect">
            <a:avLst/>
          </a:prstGeom>
        </p:spPr>
      </p:pic>
    </p:spTree>
    <p:extLst>
      <p:ext uri="{BB962C8B-B14F-4D97-AF65-F5344CB8AC3E}">
        <p14:creationId xmlns:p14="http://schemas.microsoft.com/office/powerpoint/2010/main" val="245854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373-CC5D-A5EA-3B98-CB3FB0CCFB43}"/>
              </a:ext>
            </a:extLst>
          </p:cNvPr>
          <p:cNvSpPr>
            <a:spLocks noGrp="1"/>
          </p:cNvSpPr>
          <p:nvPr>
            <p:ph type="title"/>
          </p:nvPr>
        </p:nvSpPr>
        <p:spPr>
          <a:xfrm>
            <a:off x="0" y="0"/>
            <a:ext cx="8596668" cy="1320800"/>
          </a:xfrm>
        </p:spPr>
        <p:txBody>
          <a:bodyPr>
            <a:normAutofit/>
          </a:bodyPr>
          <a:lstStyle/>
          <a:p>
            <a:r>
              <a:rPr lang="en-US" sz="2800" dirty="0"/>
              <a:t>Menu - </a:t>
            </a:r>
            <a:r>
              <a:rPr lang="en-US" sz="2800" dirty="0" err="1"/>
              <a:t>Technomarket</a:t>
            </a:r>
            <a:endParaRPr lang="en-150" sz="2800" dirty="0"/>
          </a:p>
        </p:txBody>
      </p:sp>
      <p:sp>
        <p:nvSpPr>
          <p:cNvPr id="5" name="Content Placeholder 2">
            <a:extLst>
              <a:ext uri="{FF2B5EF4-FFF2-40B4-BE49-F238E27FC236}">
                <a16:creationId xmlns:a16="http://schemas.microsoft.com/office/drawing/2014/main" id="{9582E540-39CD-92E6-C16F-753C9DFE3AE0}"/>
              </a:ext>
            </a:extLst>
          </p:cNvPr>
          <p:cNvSpPr>
            <a:spLocks noGrp="1"/>
          </p:cNvSpPr>
          <p:nvPr>
            <p:ph idx="1"/>
          </p:nvPr>
        </p:nvSpPr>
        <p:spPr>
          <a:xfrm>
            <a:off x="3506859" y="0"/>
            <a:ext cx="5844532" cy="3880773"/>
          </a:xfrm>
        </p:spPr>
        <p:txBody>
          <a:bodyPr>
            <a:normAutofit/>
          </a:bodyPr>
          <a:lstStyle/>
          <a:p>
            <a:r>
              <a:rPr lang="en-US" sz="1700" dirty="0"/>
              <a:t>It has a similar search function to Technopolis, but when you click on the search bar, it defocuses the rest of the site</a:t>
            </a:r>
            <a:endParaRPr lang="en-150" sz="1700" dirty="0"/>
          </a:p>
        </p:txBody>
      </p:sp>
      <p:pic>
        <p:nvPicPr>
          <p:cNvPr id="8" name="Picture 7" descr="A screenshot of a computer&#10;&#10;Description automatically generated">
            <a:extLst>
              <a:ext uri="{FF2B5EF4-FFF2-40B4-BE49-F238E27FC236}">
                <a16:creationId xmlns:a16="http://schemas.microsoft.com/office/drawing/2014/main" id="{55BB83ED-BFD3-B5BA-7C92-CFF01DFFCB0C}"/>
              </a:ext>
            </a:extLst>
          </p:cNvPr>
          <p:cNvPicPr>
            <a:picLocks noChangeAspect="1"/>
          </p:cNvPicPr>
          <p:nvPr/>
        </p:nvPicPr>
        <p:blipFill rotWithShape="1">
          <a:blip r:embed="rId3">
            <a:extLst>
              <a:ext uri="{28A0092B-C50C-407E-A947-70E740481C1C}">
                <a14:useLocalDpi xmlns:a14="http://schemas.microsoft.com/office/drawing/2010/main" val="0"/>
              </a:ext>
            </a:extLst>
          </a:blip>
          <a:srcRect t="8110" r="1186" b="4743"/>
          <a:stretch/>
        </p:blipFill>
        <p:spPr>
          <a:xfrm>
            <a:off x="72272" y="820131"/>
            <a:ext cx="12047456" cy="5976595"/>
          </a:xfrm>
          <a:prstGeom prst="rect">
            <a:avLst/>
          </a:prstGeom>
        </p:spPr>
      </p:pic>
    </p:spTree>
    <p:extLst>
      <p:ext uri="{BB962C8B-B14F-4D97-AF65-F5344CB8AC3E}">
        <p14:creationId xmlns:p14="http://schemas.microsoft.com/office/powerpoint/2010/main" val="158653264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1296</TotalTime>
  <Words>2351</Words>
  <Application>Microsoft Office PowerPoint</Application>
  <PresentationFormat>Widescreen</PresentationFormat>
  <Paragraphs>181</Paragraphs>
  <Slides>71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Trebuchet MS</vt:lpstr>
      <vt:lpstr>Wingdings 3</vt:lpstr>
      <vt:lpstr>Facet</vt:lpstr>
      <vt:lpstr>lxD Comparison of Technomarket and Technopolis</vt:lpstr>
      <vt:lpstr>Content</vt:lpstr>
      <vt:lpstr>What is Technomarket / Technopolis?</vt:lpstr>
      <vt:lpstr>Menu - Technopolis</vt:lpstr>
      <vt:lpstr>Menu - Technopolis</vt:lpstr>
      <vt:lpstr>Menu - Technopolis</vt:lpstr>
      <vt:lpstr>Menu - Technopolis</vt:lpstr>
      <vt:lpstr>Menu - Technomarket</vt:lpstr>
      <vt:lpstr>Menu - Technomarket</vt:lpstr>
      <vt:lpstr>Menu - Technomarket</vt:lpstr>
      <vt:lpstr>Menu - Technomarket</vt:lpstr>
      <vt:lpstr>Menu - Technomarket</vt:lpstr>
      <vt:lpstr>Menu - Technomarket</vt:lpstr>
      <vt:lpstr>Menu - Technomarket</vt:lpstr>
      <vt:lpstr>Menu - Technomarket</vt:lpstr>
      <vt:lpstr>Menu - Technomarket</vt:lpstr>
      <vt:lpstr>Filter - Technopolis</vt:lpstr>
      <vt:lpstr>Menu - Technopolis</vt:lpstr>
      <vt:lpstr>Menu - Technopolis</vt:lpstr>
      <vt:lpstr>PowerPoint Presentation</vt:lpstr>
      <vt:lpstr>Menu - Technomarket</vt:lpstr>
      <vt:lpstr>Menu - Technomarket</vt:lpstr>
      <vt:lpstr>Menu - Technomarket</vt:lpstr>
      <vt:lpstr>Menu - Technomarket</vt:lpstr>
      <vt:lpstr>PowerPoint Presentation</vt:lpstr>
      <vt:lpstr>Compare - Technopolis</vt:lpstr>
      <vt:lpstr>Compare - Technopolis</vt:lpstr>
      <vt:lpstr>Compare - Technopolis</vt:lpstr>
      <vt:lpstr>Compare - Technopolis</vt:lpstr>
      <vt:lpstr>PowerPoint Presentation</vt:lpstr>
      <vt:lpstr>Compare - Technopolis</vt:lpstr>
      <vt:lpstr>Compare - Technopolis</vt:lpstr>
      <vt:lpstr>Compare - Technopolis</vt:lpstr>
      <vt:lpstr>Compare - Technopolis</vt:lpstr>
      <vt:lpstr>Compare - Technopolis</vt:lpstr>
      <vt:lpstr>Compare - Technopolis</vt:lpstr>
      <vt:lpstr>PowerPoint Presentation</vt:lpstr>
      <vt:lpstr>Cart - Technopolis</vt:lpstr>
      <vt:lpstr>Cart - Technopolis</vt:lpstr>
      <vt:lpstr>Cart - Technopolis</vt:lpstr>
      <vt:lpstr>Cart - Technopolis</vt:lpstr>
      <vt:lpstr>Cart - Technopolis</vt:lpstr>
      <vt:lpstr>PowerPoint Presentation</vt:lpstr>
      <vt:lpstr>Cart - Technomarket</vt:lpstr>
      <vt:lpstr>Cart - Technomarket</vt:lpstr>
      <vt:lpstr>Cart - Technomarket</vt:lpstr>
      <vt:lpstr>Cart - Technomarket</vt:lpstr>
      <vt:lpstr>PowerPoint Presentation</vt:lpstr>
      <vt:lpstr>Checkout - Technopolis</vt:lpstr>
      <vt:lpstr>Checkout - Technopolis</vt:lpstr>
      <vt:lpstr>Checkout - Technopolis</vt:lpstr>
      <vt:lpstr>Checkout - Technopolis</vt:lpstr>
      <vt:lpstr>Checkout - Technopolis</vt:lpstr>
      <vt:lpstr>Checkout - Technopolis</vt:lpstr>
      <vt:lpstr>Checkout - Technopolis</vt:lpstr>
      <vt:lpstr>PowerPoint Presentation</vt:lpstr>
      <vt:lpstr>Checkout - Technomarket</vt:lpstr>
      <vt:lpstr>Checkout - Technomarket</vt:lpstr>
      <vt:lpstr>Checkout - Technomarket</vt:lpstr>
      <vt:lpstr>Checkout - Technomarket</vt:lpstr>
      <vt:lpstr>Checkout - Technomarket</vt:lpstr>
      <vt:lpstr>Checkout - Technomarket</vt:lpstr>
      <vt:lpstr>Checkout - Technomarket</vt:lpstr>
      <vt:lpstr>Checkout - Technomarket</vt:lpstr>
      <vt:lpstr>Checkout - Technomarket</vt:lpstr>
      <vt:lpstr>Conclusion</vt:lpstr>
      <vt:lpstr>Technopolis - Pros</vt:lpstr>
      <vt:lpstr>Technopolis - Cons</vt:lpstr>
      <vt:lpstr>Technomarket - Pros</vt:lpstr>
      <vt:lpstr>Technomarket - Cons</vt:lpstr>
      <vt:lpstr>Thank you for your attention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lxD Comparison of Technomarket and Technopolis</dc:title>
  <dc:creator>Aldev,Yavor Y.V.</dc:creator>
  <cp:lastModifiedBy>Aldev,Yavor Y.V.</cp:lastModifiedBy>
  <cp:revision>123</cp:revision>
  <dcterms:created xsi:type="dcterms:W3CDTF">2023-06-12T14:01:15Z</dcterms:created>
  <dcterms:modified xsi:type="dcterms:W3CDTF">2023-06-13T11:38:00Z</dcterms:modified>
</cp:coreProperties>
</file>